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57"/>
  </p:notesMasterIdLst>
  <p:sldIdLst>
    <p:sldId id="256" r:id="rId3"/>
    <p:sldId id="316" r:id="rId4"/>
    <p:sldId id="262" r:id="rId5"/>
    <p:sldId id="260" r:id="rId6"/>
    <p:sldId id="259" r:id="rId7"/>
    <p:sldId id="261" r:id="rId8"/>
    <p:sldId id="263" r:id="rId9"/>
    <p:sldId id="264" r:id="rId10"/>
    <p:sldId id="257" r:id="rId11"/>
    <p:sldId id="265" r:id="rId12"/>
    <p:sldId id="266" r:id="rId13"/>
    <p:sldId id="267" r:id="rId14"/>
    <p:sldId id="307" r:id="rId15"/>
    <p:sldId id="269" r:id="rId16"/>
    <p:sldId id="308" r:id="rId17"/>
    <p:sldId id="271" r:id="rId18"/>
    <p:sldId id="272" r:id="rId19"/>
    <p:sldId id="273" r:id="rId20"/>
    <p:sldId id="274" r:id="rId21"/>
    <p:sldId id="275" r:id="rId22"/>
    <p:sldId id="276" r:id="rId23"/>
    <p:sldId id="277" r:id="rId24"/>
    <p:sldId id="301" r:id="rId25"/>
    <p:sldId id="303" r:id="rId26"/>
    <p:sldId id="279" r:id="rId27"/>
    <p:sldId id="306"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309" r:id="rId47"/>
    <p:sldId id="310" r:id="rId48"/>
    <p:sldId id="311" r:id="rId49"/>
    <p:sldId id="280" r:id="rId50"/>
    <p:sldId id="312" r:id="rId51"/>
    <p:sldId id="313" r:id="rId52"/>
    <p:sldId id="314" r:id="rId53"/>
    <p:sldId id="315" r:id="rId54"/>
    <p:sldId id="299" r:id="rId55"/>
    <p:sldId id="300" r:id="rId56"/>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8" roundtripDataSignature="AMtx7mhEfOcQFUTmR3Z4HCXGsbfUrIcG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3" autoAdjust="0"/>
    <p:restoredTop sz="94660"/>
  </p:normalViewPr>
  <p:slideViewPr>
    <p:cSldViewPr snapToGrid="0">
      <p:cViewPr varScale="1">
        <p:scale>
          <a:sx n="103" d="100"/>
          <a:sy n="103" d="100"/>
        </p:scale>
        <p:origin x="2148"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customschemas.google.com/relationships/presentationmetadata" Target="meta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4820"/>
          </a:xfrm>
          <a:prstGeom prst="rect">
            <a:avLst/>
          </a:prstGeom>
          <a:noFill/>
          <a:ln>
            <a:noFill/>
          </a:ln>
        </p:spPr>
        <p:txBody>
          <a:bodyPr spcFirstLastPara="1" wrap="square" lIns="93150" tIns="46575" rIns="93150" bIns="4657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4820"/>
          </a:xfrm>
          <a:prstGeom prst="rect">
            <a:avLst/>
          </a:prstGeom>
          <a:noFill/>
          <a:ln>
            <a:noFill/>
          </a:ln>
        </p:spPr>
        <p:txBody>
          <a:bodyPr spcFirstLastPara="1" wrap="square" lIns="93150" tIns="46575" rIns="93150" bIns="4657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4820"/>
          </a:xfrm>
          <a:prstGeom prst="rect">
            <a:avLst/>
          </a:prstGeom>
          <a:noFill/>
          <a:ln>
            <a:noFill/>
          </a:ln>
        </p:spPr>
        <p:txBody>
          <a:bodyPr spcFirstLastPara="1" wrap="square" lIns="93150" tIns="46575" rIns="93150" bIns="4657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marR="0" lvl="0" indent="0" algn="r" rtl="0">
              <a:spcBef>
                <a:spcPts val="0"/>
              </a:spcBef>
              <a:spcAft>
                <a:spcPts val="0"/>
              </a:spcAft>
              <a:buNone/>
            </a:pPr>
            <a:fld id="{00000000-1234-1234-1234-123412341234}" type="slidenum">
              <a:rPr lang="sv-SE"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notes"/>
          <p:cNvSpPr txBox="1"/>
          <p:nvPr/>
        </p:nvSpPr>
        <p:spPr>
          <a:xfrm>
            <a:off x="4143375" y="9118600"/>
            <a:ext cx="3170238" cy="481013"/>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sv-SE"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48" name="Google Shape;148;p1:notes"/>
          <p:cNvSpPr>
            <a:spLocks noGrp="1" noRot="1" noChangeAspect="1"/>
          </p:cNvSpPr>
          <p:nvPr>
            <p:ph type="sldImg" idx="2"/>
          </p:nvPr>
        </p:nvSpPr>
        <p:spPr>
          <a:xfrm>
            <a:off x="1257300" y="719138"/>
            <a:ext cx="4802188" cy="36004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9" name="Google Shape;149;p1:notes"/>
          <p:cNvSpPr txBox="1">
            <a:spLocks noGrp="1"/>
          </p:cNvSpPr>
          <p:nvPr>
            <p:ph type="body" idx="1"/>
          </p:nvPr>
        </p:nvSpPr>
        <p:spPr>
          <a:xfrm>
            <a:off x="974725" y="4560888"/>
            <a:ext cx="5365750" cy="4321175"/>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0: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20" name="Google Shape;220;p10: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ef4f040b0_0_0:notes"/>
          <p:cNvSpPr>
            <a:spLocks noGrp="1" noRot="1" noChangeAspect="1"/>
          </p:cNvSpPr>
          <p:nvPr>
            <p:ph type="sldImg" idx="2"/>
          </p:nvPr>
        </p:nvSpPr>
        <p:spPr>
          <a:xfrm>
            <a:off x="11811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ef4f040b0_0_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26" name="Google Shape;226;g5ef4f040b0_0_0:notes"/>
          <p:cNvSpPr txBox="1">
            <a:spLocks noGrp="1"/>
          </p:cNvSpPr>
          <p:nvPr>
            <p:ph type="sldNum" idx="12"/>
          </p:nvPr>
        </p:nvSpPr>
        <p:spPr>
          <a:xfrm>
            <a:off x="3970938" y="8829967"/>
            <a:ext cx="3037800" cy="4647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1: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32" name="Google Shape;232;p1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2: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40" name="Google Shape;240;p12: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416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75" name="Google Shape;275;p13: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4: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4: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83" name="Google Shape;283;p14: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15</a:t>
            </a:fld>
            <a:endParaRPr/>
          </a:p>
        </p:txBody>
      </p:sp>
    </p:spTree>
    <p:extLst>
      <p:ext uri="{BB962C8B-B14F-4D97-AF65-F5344CB8AC3E}">
        <p14:creationId xmlns:p14="http://schemas.microsoft.com/office/powerpoint/2010/main" val="359020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02" name="Google Shape;302;p15: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6: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9" name="Google Shape;309;p16: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lang="en-US"/>
          </a:p>
          <a:p>
            <a:pPr marL="0" lvl="0" indent="0" algn="l" rtl="0">
              <a:spcBef>
                <a:spcPts val="0"/>
              </a:spcBef>
              <a:spcAft>
                <a:spcPts val="0"/>
              </a:spcAft>
              <a:buNone/>
            </a:pPr>
            <a:r>
              <a:rPr lang="en-US"/>
              <a:t>Will be made available for access on the Knowledge Management website and through the SDO webpages</a:t>
            </a:r>
          </a:p>
          <a:p>
            <a:pPr marL="0" lvl="0" indent="0" algn="l" rtl="0">
              <a:spcBef>
                <a:spcPts val="0"/>
              </a:spcBef>
              <a:spcAft>
                <a:spcPts val="0"/>
              </a:spcAft>
              <a:buNone/>
            </a:pPr>
            <a:endParaRPr/>
          </a:p>
        </p:txBody>
      </p:sp>
      <p:sp>
        <p:nvSpPr>
          <p:cNvPr id="310" name="Google Shape;310;p16: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sz="1200">
                <a:solidFill>
                  <a:schemeClr val="dk1"/>
                </a:solidFill>
                <a:latin typeface="Arial"/>
                <a:ea typeface="Arial"/>
                <a:cs typeface="Arial"/>
                <a:sym typeface="Arial"/>
              </a:rPr>
              <a:t>17</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143397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7: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18" name="Google Shape;318;p17: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143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8: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8: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30" name="Google Shape;330;p18: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3: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171" name="Google Shape;171;p3: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8134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9: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36" name="Google Shape;336;p19: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47" name="Google Shape;347;p2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432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47" name="Google Shape;347;p2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9202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1: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47" name="Google Shape;347;p2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154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61" name="Google Shape;361;p23: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382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r>
              <a:rPr lang="en-US"/>
              <a:t>S-121 is of special relevance for the UN framework since it provide a fully new opportunity for the member states to fulfill their formal deposit obligations according UN Convention of the law of the Sea. This standard has matured in comparably short time of development. Its practical application test is subject to pilot project conducted by OGC. This test will start in only a few weeks from now.</a:t>
            </a:r>
          </a:p>
        </p:txBody>
      </p:sp>
      <p:sp>
        <p:nvSpPr>
          <p:cNvPr id="25604" name="Slide Number Placeholder 3"/>
          <p:cNvSpPr>
            <a:spLocks noGrp="1"/>
          </p:cNvSpPr>
          <p:nvPr>
            <p:ph type="sldNum" sz="quarter" idx="5"/>
          </p:nvPr>
        </p:nvSpPr>
        <p:spPr>
          <a:noFill/>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7D11939B-AFB3-4B6F-B366-E8DC0735B2F6}" type="slidenum">
              <a:rPr lang="en-GB" altLang="en-US" smtClean="0"/>
              <a:pPr/>
              <a:t>26</a:t>
            </a:fld>
            <a:endParaRPr lang="en-GB" altLang="en-US"/>
          </a:p>
        </p:txBody>
      </p:sp>
    </p:spTree>
    <p:extLst>
      <p:ext uri="{BB962C8B-B14F-4D97-AF65-F5344CB8AC3E}">
        <p14:creationId xmlns:p14="http://schemas.microsoft.com/office/powerpoint/2010/main" val="1833584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25: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75" name="Google Shape;375;p25: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e5b0a338d_5_0:notes"/>
          <p:cNvSpPr>
            <a:spLocks noGrp="1" noRot="1" noChangeAspect="1"/>
          </p:cNvSpPr>
          <p:nvPr>
            <p:ph type="sldImg" idx="2"/>
          </p:nvPr>
        </p:nvSpPr>
        <p:spPr>
          <a:xfrm>
            <a:off x="11811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e5b0a338d_5_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384" name="Google Shape;384;g5e5b0a338d_5_0:notes"/>
          <p:cNvSpPr txBox="1">
            <a:spLocks noGrp="1"/>
          </p:cNvSpPr>
          <p:nvPr>
            <p:ph type="sldNum" idx="12"/>
          </p:nvPr>
        </p:nvSpPr>
        <p:spPr>
          <a:xfrm>
            <a:off x="3970938" y="8829967"/>
            <a:ext cx="3037800" cy="4647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e5b0a338d_4_73:notes"/>
          <p:cNvSpPr>
            <a:spLocks noGrp="1" noRot="1" noChangeAspect="1"/>
          </p:cNvSpPr>
          <p:nvPr>
            <p:ph type="sldImg" idx="2"/>
          </p:nvPr>
        </p:nvSpPr>
        <p:spPr>
          <a:xfrm>
            <a:off x="2551113" y="528638"/>
            <a:ext cx="1811400" cy="135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5e5b0a338d_4_73:notes"/>
          <p:cNvSpPr txBox="1">
            <a:spLocks noGrp="1"/>
          </p:cNvSpPr>
          <p:nvPr>
            <p:ph type="body" idx="1"/>
          </p:nvPr>
        </p:nvSpPr>
        <p:spPr>
          <a:xfrm>
            <a:off x="713581" y="1888331"/>
            <a:ext cx="5486400" cy="3600600"/>
          </a:xfrm>
          <a:prstGeom prst="rect">
            <a:avLst/>
          </a:prstGeom>
          <a:noFill/>
          <a:ln>
            <a:noFill/>
          </a:ln>
        </p:spPr>
        <p:txBody>
          <a:bodyPr spcFirstLastPara="1" wrap="square" lIns="93150" tIns="46575" rIns="93150" bIns="46575" anchor="t" anchorCtr="0">
            <a:noAutofit/>
          </a:bodyPr>
          <a:lstStyle/>
          <a:p>
            <a:pPr marL="457200" marR="0" lvl="0" indent="-228600" algn="l" rtl="0">
              <a:lnSpc>
                <a:spcPct val="100000"/>
              </a:lnSpc>
              <a:spcBef>
                <a:spcPts val="0"/>
              </a:spcBef>
              <a:spcAft>
                <a:spcPts val="0"/>
              </a:spcAft>
              <a:buSzPts val="1400"/>
              <a:buNone/>
            </a:pPr>
            <a:r>
              <a:rPr lang="sv-SE" sz="1400"/>
              <a:t>OGC members have advanced a suite of OGC standards that are broadly implemented in the global community.  OGC Web Services – consist of a family of standards designed to publish, discover, access, process, fuse, visualize and apply geospatial information.</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Several of these standards have been profiled by NGA and the Defense Geospatial Information Working Group to address specific NGA and NSG interoperability requirements.  </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These standards are implemented in NGA as well as across the NSG to save time and effort required to integrate new data feeds, and to allow different GEOINT technologies to interoperate.    </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Data providers such as DigitalGlobe and exactEarth provide content via OGC standards to eliminate distribution and integration issues – as most nations and their respective agencies have adopted Spatial Data Infrastructures underpinned by OGC standards.</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OGC is focusing now on Advancing a range of mobile applications to include as suite of sensor standards that enable the discovery, access, processing and integration of fixed and mobile sensor observations into a geospatial context.   OGC recently approved SensorThings API that makes it easier to mash up feeds from IoT devices- as these devices are coming on line in the billions.  </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GeoPackage is enabling mobile devices both in a connected and disconnected environment as previously noted</a:t>
            </a:r>
            <a:endParaRPr/>
          </a:p>
          <a:p>
            <a:pPr marL="457200" marR="0" lvl="0" indent="-228600" algn="l" rtl="0">
              <a:lnSpc>
                <a:spcPct val="100000"/>
              </a:lnSpc>
              <a:spcBef>
                <a:spcPts val="0"/>
              </a:spcBef>
              <a:spcAft>
                <a:spcPts val="0"/>
              </a:spcAft>
              <a:buSzPts val="1400"/>
              <a:buNone/>
            </a:pPr>
            <a:endParaRPr sz="1400"/>
          </a:p>
          <a:p>
            <a:pPr marL="457200" marR="0" lvl="0" indent="-228600" algn="l" rtl="0">
              <a:lnSpc>
                <a:spcPct val="100000"/>
              </a:lnSpc>
              <a:spcBef>
                <a:spcPts val="0"/>
              </a:spcBef>
              <a:spcAft>
                <a:spcPts val="0"/>
              </a:spcAft>
              <a:buSzPts val="1400"/>
              <a:buNone/>
            </a:pPr>
            <a:r>
              <a:rPr lang="sv-SE" sz="1400"/>
              <a:t>Additional standards such as the Web Processing Service are enabling data to be processed ‘in place’ in the cloud, and is providing capability for processing social media feeds to find key information in the noise.  </a:t>
            </a:r>
            <a:endParaRPr/>
          </a:p>
        </p:txBody>
      </p:sp>
      <p:sp>
        <p:nvSpPr>
          <p:cNvPr id="391" name="Google Shape;391;g5e5b0a338d_4_73:notes"/>
          <p:cNvSpPr txBox="1">
            <a:spLocks noGrp="1"/>
          </p:cNvSpPr>
          <p:nvPr>
            <p:ph type="sldNum" idx="12"/>
          </p:nvPr>
        </p:nvSpPr>
        <p:spPr>
          <a:xfrm>
            <a:off x="3970938" y="8829967"/>
            <a:ext cx="3037800" cy="464700"/>
          </a:xfrm>
          <a:prstGeom prst="rect">
            <a:avLst/>
          </a:prstGeom>
          <a:noFill/>
          <a:ln>
            <a:noFill/>
          </a:ln>
        </p:spPr>
        <p:txBody>
          <a:bodyPr spcFirstLastPara="1" wrap="square" lIns="93150" tIns="46575" rIns="93150" bIns="46575" anchor="b" anchorCtr="0">
            <a:noAutofit/>
          </a:bodyPr>
          <a:lstStyle/>
          <a:p>
            <a:pPr marL="0" lvl="0" indent="0" algn="l" rtl="0">
              <a:lnSpc>
                <a:spcPct val="100000"/>
              </a:lnSpc>
              <a:spcBef>
                <a:spcPts val="0"/>
              </a:spcBef>
              <a:spcAft>
                <a:spcPts val="0"/>
              </a:spcAft>
              <a:buNone/>
            </a:pPr>
            <a:fld id="{00000000-1234-1234-1234-123412341234}" type="slidenum">
              <a:rPr lang="sv-SE"/>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7: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 name="Google Shape;199;p7: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r>
              <a:rPr lang="sv-SE"/>
              <a:t>ISO, OGC and IHO have been fomally co-operating since the birth of of IS/TC 211 and OGC in 1994.</a:t>
            </a:r>
            <a:endParaRPr/>
          </a:p>
          <a:p>
            <a:pPr marL="0" lvl="0" indent="0" algn="l" rtl="0">
              <a:spcBef>
                <a:spcPts val="0"/>
              </a:spcBef>
              <a:spcAft>
                <a:spcPts val="0"/>
              </a:spcAft>
              <a:buNone/>
            </a:pPr>
            <a:r>
              <a:rPr lang="sv-SE"/>
              <a:t>Co-ordination is secured both through formal mechanisms – like coordination groups – but, equally important, by common people working actively across the standards organizations.</a:t>
            </a:r>
            <a:endParaRPr/>
          </a:p>
        </p:txBody>
      </p:sp>
      <p:sp>
        <p:nvSpPr>
          <p:cNvPr id="200" name="Google Shape;200;p7: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9273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e5b0a338d_4_84:notes"/>
          <p:cNvSpPr>
            <a:spLocks noGrp="1" noRot="1" noChangeAspect="1"/>
          </p:cNvSpPr>
          <p:nvPr>
            <p:ph type="sldImg" idx="2"/>
          </p:nvPr>
        </p:nvSpPr>
        <p:spPr>
          <a:xfrm>
            <a:off x="11811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5e5b0a338d_4_84:notes"/>
          <p:cNvSpPr txBox="1">
            <a:spLocks noGrp="1"/>
          </p:cNvSpPr>
          <p:nvPr>
            <p:ph type="body" idx="1"/>
          </p:nvPr>
        </p:nvSpPr>
        <p:spPr>
          <a:xfrm>
            <a:off x="701040" y="4415790"/>
            <a:ext cx="5608200" cy="4183500"/>
          </a:xfrm>
          <a:prstGeom prst="rect">
            <a:avLst/>
          </a:prstGeom>
          <a:noFill/>
          <a:ln>
            <a:noFill/>
          </a:ln>
        </p:spPr>
        <p:txBody>
          <a:bodyPr spcFirstLastPara="1" wrap="square" lIns="93150" tIns="46575" rIns="93150" bIns="46575" anchor="t" anchorCtr="0">
            <a:noAutofit/>
          </a:bodyPr>
          <a:lstStyle/>
          <a:p>
            <a:pPr marL="457200" marR="0" lvl="0" indent="-228600" algn="l" rtl="0">
              <a:lnSpc>
                <a:spcPct val="100000"/>
              </a:lnSpc>
              <a:spcBef>
                <a:spcPts val="0"/>
              </a:spcBef>
              <a:spcAft>
                <a:spcPts val="0"/>
              </a:spcAft>
              <a:buSzPts val="1400"/>
              <a:buNone/>
            </a:pPr>
            <a:endParaRPr/>
          </a:p>
        </p:txBody>
      </p:sp>
      <p:sp>
        <p:nvSpPr>
          <p:cNvPr id="403" name="Google Shape;403;g5e5b0a338d_4_84:notes"/>
          <p:cNvSpPr txBox="1">
            <a:spLocks noGrp="1"/>
          </p:cNvSpPr>
          <p:nvPr>
            <p:ph type="sldNum" idx="12"/>
          </p:nvPr>
        </p:nvSpPr>
        <p:spPr>
          <a:xfrm>
            <a:off x="3970938" y="8829967"/>
            <a:ext cx="3037800" cy="464700"/>
          </a:xfrm>
          <a:prstGeom prst="rect">
            <a:avLst/>
          </a:prstGeom>
          <a:noFill/>
          <a:ln>
            <a:noFill/>
          </a:ln>
        </p:spPr>
        <p:txBody>
          <a:bodyPr spcFirstLastPara="1" wrap="square" lIns="93150" tIns="46575" rIns="93150" bIns="46575" anchor="b" anchorCtr="0">
            <a:noAutofit/>
          </a:bodyPr>
          <a:lstStyle/>
          <a:p>
            <a:pPr marL="0" lvl="0" indent="0" algn="l" rtl="0">
              <a:lnSpc>
                <a:spcPct val="100000"/>
              </a:lnSpc>
              <a:spcBef>
                <a:spcPts val="0"/>
              </a:spcBef>
              <a:spcAft>
                <a:spcPts val="0"/>
              </a:spcAft>
              <a:buNone/>
            </a:pPr>
            <a:fld id="{00000000-1234-1234-1234-123412341234}" type="slidenum">
              <a:rPr lang="sv-SE"/>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e5b0a338d_4_9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e5b0a338d_4_91: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11" name="Google Shape;411;g5e5b0a338d_4_91:notes"/>
          <p:cNvSpPr txBox="1">
            <a:spLocks noGrp="1"/>
          </p:cNvSpPr>
          <p:nvPr>
            <p:ph type="sldNum" idx="12"/>
          </p:nvPr>
        </p:nvSpPr>
        <p:spPr>
          <a:xfrm>
            <a:off x="3970938" y="8829967"/>
            <a:ext cx="3037800" cy="4647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8: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17" name="Google Shape;417;p28: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e5b0a338d_5_307:notes"/>
          <p:cNvSpPr>
            <a:spLocks noGrp="1" noRot="1" noChangeAspect="1"/>
          </p:cNvSpPr>
          <p:nvPr>
            <p:ph type="sldImg" idx="2"/>
          </p:nvPr>
        </p:nvSpPr>
        <p:spPr>
          <a:xfrm>
            <a:off x="11811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e5b0a338d_5_307: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26" name="Google Shape;426;g5e5b0a338d_5_307:notes"/>
          <p:cNvSpPr txBox="1">
            <a:spLocks noGrp="1"/>
          </p:cNvSpPr>
          <p:nvPr>
            <p:ph type="sldNum" idx="12"/>
          </p:nvPr>
        </p:nvSpPr>
        <p:spPr>
          <a:xfrm>
            <a:off x="3970938" y="8829967"/>
            <a:ext cx="3037800" cy="4647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e5b0a338d_5_314: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e5b0a338d_5_314: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34" name="Google Shape;434;g5e5b0a338d_5_314:notes"/>
          <p:cNvSpPr txBox="1">
            <a:spLocks noGrp="1"/>
          </p:cNvSpPr>
          <p:nvPr>
            <p:ph type="sldNum" idx="12"/>
          </p:nvPr>
        </p:nvSpPr>
        <p:spPr>
          <a:xfrm>
            <a:off x="3970938" y="8829967"/>
            <a:ext cx="3037800" cy="464700"/>
          </a:xfrm>
          <a:prstGeom prst="rect">
            <a:avLst/>
          </a:prstGeom>
        </p:spPr>
        <p:txBody>
          <a:bodyPr spcFirstLastPara="1" wrap="square" lIns="93150" tIns="46575" rIns="93150"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sv-SE"/>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9: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42" name="Google Shape;442;p29: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30: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48" name="Google Shape;448;p30: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1: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56" name="Google Shape;456;p31: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5e6be58956_0_0:notes"/>
          <p:cNvSpPr txBox="1">
            <a:spLocks noGrp="1"/>
          </p:cNvSpPr>
          <p:nvPr>
            <p:ph type="body" idx="1"/>
          </p:nvPr>
        </p:nvSpPr>
        <p:spPr>
          <a:xfrm>
            <a:off x="701040" y="4415790"/>
            <a:ext cx="5608200" cy="418350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64" name="Google Shape;464;g5e6be58956_0_0:notes"/>
          <p:cNvSpPr>
            <a:spLocks noGrp="1" noRot="1" noChangeAspect="1"/>
          </p:cNvSpPr>
          <p:nvPr>
            <p:ph type="sldImg" idx="2"/>
          </p:nvPr>
        </p:nvSpPr>
        <p:spPr>
          <a:xfrm>
            <a:off x="1181100" y="698500"/>
            <a:ext cx="4648200" cy="34863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2: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72" name="Google Shape;472;p32: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5: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185" name="Google Shape;185;p5: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0137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33: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33: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83" name="Google Shape;483;p33: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4: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497" name="Google Shape;497;p34: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35: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35: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513" name="Google Shape;513;p35: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6: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5" name="Google Shape;525;p36:notes"/>
          <p:cNvSpPr txBox="1">
            <a:spLocks noGrp="1"/>
          </p:cNvSpPr>
          <p:nvPr>
            <p:ph type="body" idx="1"/>
          </p:nvPr>
        </p:nvSpPr>
        <p:spPr>
          <a:xfrm>
            <a:off x="701040" y="4415790"/>
            <a:ext cx="5608320" cy="4183380"/>
          </a:xfrm>
          <a:prstGeom prst="rect">
            <a:avLst/>
          </a:prstGeom>
          <a:noFill/>
          <a:ln>
            <a:noFill/>
          </a:ln>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526" name="Google Shape;526;p36:notes"/>
          <p:cNvSpPr txBox="1">
            <a:spLocks noGrp="1"/>
          </p:cNvSpPr>
          <p:nvPr>
            <p:ph type="sldNum" idx="12"/>
          </p:nvPr>
        </p:nvSpPr>
        <p:spPr>
          <a:xfrm>
            <a:off x="3970938" y="8829967"/>
            <a:ext cx="3037840" cy="464820"/>
          </a:xfrm>
          <a:prstGeom prst="rect">
            <a:avLst/>
          </a:prstGeom>
          <a:noFill/>
          <a:ln>
            <a:noFill/>
          </a:ln>
        </p:spPr>
        <p:txBody>
          <a:bodyPr spcFirstLastPara="1" wrap="square" lIns="93150" tIns="46575" rIns="93150" bIns="46575" anchor="b" anchorCtr="0">
            <a:noAutofit/>
          </a:bodyPr>
          <a:lstStyle/>
          <a:p>
            <a:pPr marL="0" lvl="0" indent="0" algn="r" rtl="0">
              <a:spcBef>
                <a:spcPts val="0"/>
              </a:spcBef>
              <a:spcAft>
                <a:spcPts val="0"/>
              </a:spcAft>
              <a:buNone/>
            </a:pPr>
            <a:fld id="{00000000-1234-1234-1234-123412341234}" type="slidenum">
              <a:rPr lang="sv-SE"/>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37: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535" name="Google Shape;535;p37: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sz="1800"/>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8: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543" name="Google Shape;543;p38: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9: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9" name="Google Shape;549;p39:notes"/>
          <p:cNvSpPr txBox="1">
            <a:spLocks noGrp="1"/>
          </p:cNvSpPr>
          <p:nvPr>
            <p:ph type="body" idx="1"/>
          </p:nvPr>
        </p:nvSpPr>
        <p:spPr>
          <a:xfrm>
            <a:off x="701040" y="4415790"/>
            <a:ext cx="5608320" cy="418338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550" name="Google Shape;550;p39:notes"/>
          <p:cNvSpPr txBox="1"/>
          <p:nvPr/>
        </p:nvSpPr>
        <p:spPr>
          <a:xfrm>
            <a:off x="4143375" y="9118600"/>
            <a:ext cx="3170238" cy="481013"/>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sv-SE" sz="1200">
                <a:solidFill>
                  <a:schemeClr val="dk1"/>
                </a:solidFill>
                <a:latin typeface="Arial"/>
                <a:ea typeface="Arial"/>
                <a:cs typeface="Arial"/>
                <a:sym typeface="Arial"/>
              </a:rPr>
              <a:t>54</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4: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177" name="Google Shape;177;p4: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201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192" name="Google Shape;192;p6: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707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946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21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txBox="1">
            <a:spLocks noGrp="1"/>
          </p:cNvSpPr>
          <p:nvPr>
            <p:ph type="body" idx="1"/>
          </p:nvPr>
        </p:nvSpPr>
        <p:spPr>
          <a:xfrm>
            <a:off x="701040" y="4415790"/>
            <a:ext cx="5608320" cy="4183380"/>
          </a:xfrm>
          <a:prstGeom prst="rect">
            <a:avLst/>
          </a:prstGeom>
        </p:spPr>
        <p:txBody>
          <a:bodyPr spcFirstLastPara="1" wrap="square" lIns="93150" tIns="46575" rIns="93150" bIns="46575" anchor="t" anchorCtr="0">
            <a:noAutofit/>
          </a:bodyPr>
          <a:lstStyle/>
          <a:p>
            <a:pPr marL="0" lvl="0" indent="0" algn="l" rtl="0">
              <a:spcBef>
                <a:spcPts val="0"/>
              </a:spcBef>
              <a:spcAft>
                <a:spcPts val="0"/>
              </a:spcAft>
              <a:buNone/>
            </a:pPr>
            <a:endParaRPr/>
          </a:p>
        </p:txBody>
      </p:sp>
      <p:sp>
        <p:nvSpPr>
          <p:cNvPr id="165" name="Google Shape;165;p2:notes"/>
          <p:cNvSpPr>
            <a:spLocks noGrp="1" noRot="1" noChangeAspect="1"/>
          </p:cNvSpPr>
          <p:nvPr>
            <p:ph type="sldImg" idx="2"/>
          </p:nvPr>
        </p:nvSpPr>
        <p:spPr>
          <a:xfrm>
            <a:off x="1181100" y="698500"/>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010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
        <p:cNvGrpSpPr/>
        <p:nvPr/>
      </p:nvGrpSpPr>
      <p:grpSpPr>
        <a:xfrm>
          <a:off x="0" y="0"/>
          <a:ext cx="0" cy="0"/>
          <a:chOff x="0" y="0"/>
          <a:chExt cx="0" cy="0"/>
        </a:xfrm>
      </p:grpSpPr>
      <p:sp>
        <p:nvSpPr>
          <p:cNvPr id="17" name="Google Shape;17;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8" name="Google Shape;18;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1"/>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5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5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2" name="Google Shape;82;p5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5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1"/>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1"/>
        <p:cNvGrpSpPr/>
        <p:nvPr/>
      </p:nvGrpSpPr>
      <p:grpSpPr>
        <a:xfrm>
          <a:off x="0" y="0"/>
          <a:ext cx="0" cy="0"/>
          <a:chOff x="0" y="0"/>
          <a:chExt cx="0" cy="0"/>
        </a:xfrm>
      </p:grpSpPr>
      <p:sp>
        <p:nvSpPr>
          <p:cNvPr id="32" name="Google Shape;32;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4" name="Google Shape;34;p4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5" name="Google Shape;35;p4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6" name="Google Shape;36;p4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7" name="Google Shape;37;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4"/>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extLst>
      <p:ext uri="{BB962C8B-B14F-4D97-AF65-F5344CB8AC3E}">
        <p14:creationId xmlns:p14="http://schemas.microsoft.com/office/powerpoint/2010/main" val="24944625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g5e5b0a338d_4_10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g5e5b0a338d_4_10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5" name="Google Shape;95;g5e5b0a338d_4_104"/>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Slide">
  <p:cSld name="1_Content Slide">
    <p:spTree>
      <p:nvGrpSpPr>
        <p:cNvPr id="1" name="Shape 96"/>
        <p:cNvGrpSpPr/>
        <p:nvPr/>
      </p:nvGrpSpPr>
      <p:grpSpPr>
        <a:xfrm>
          <a:off x="0" y="0"/>
          <a:ext cx="0" cy="0"/>
          <a:chOff x="0" y="0"/>
          <a:chExt cx="0" cy="0"/>
        </a:xfrm>
      </p:grpSpPr>
      <p:sp>
        <p:nvSpPr>
          <p:cNvPr id="97" name="Google Shape;97;g5e5b0a338d_4_10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4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8" name="Google Shape;98;g5e5b0a338d_4_108"/>
          <p:cNvSpPr txBox="1">
            <a:spLocks noGrp="1"/>
          </p:cNvSpPr>
          <p:nvPr>
            <p:ph type="body" idx="1"/>
          </p:nvPr>
        </p:nvSpPr>
        <p:spPr>
          <a:xfrm>
            <a:off x="457200" y="1600204"/>
            <a:ext cx="4114800" cy="41655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Char char="•"/>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99" name="Google Shape;99;g5e5b0a338d_4_108"/>
          <p:cNvSpPr>
            <a:spLocks noGrp="1"/>
          </p:cNvSpPr>
          <p:nvPr>
            <p:ph type="pic" idx="2"/>
          </p:nvPr>
        </p:nvSpPr>
        <p:spPr>
          <a:xfrm>
            <a:off x="4648200" y="1600200"/>
            <a:ext cx="4038600" cy="41655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g5e5b0a338d_4_108"/>
          <p:cNvSpPr txBox="1">
            <a:spLocks noGrp="1"/>
          </p:cNvSpPr>
          <p:nvPr>
            <p:ph type="sldNum" idx="12"/>
          </p:nvPr>
        </p:nvSpPr>
        <p:spPr>
          <a:xfrm>
            <a:off x="8686800" y="5969001"/>
            <a:ext cx="3810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SzPts val="1200"/>
              <a:buNone/>
              <a:defRPr/>
            </a:lvl1pPr>
            <a:lvl2pPr marL="0" marR="0" lvl="1" indent="0" algn="r" rtl="0">
              <a:lnSpc>
                <a:spcPct val="100000"/>
              </a:lnSpc>
              <a:spcBef>
                <a:spcPts val="0"/>
              </a:spcBef>
              <a:spcAft>
                <a:spcPts val="0"/>
              </a:spcAft>
              <a:buSzPts val="1200"/>
              <a:buNone/>
              <a:defRPr/>
            </a:lvl2pPr>
            <a:lvl3pPr marL="0" marR="0" lvl="2" indent="0" algn="r" rtl="0">
              <a:lnSpc>
                <a:spcPct val="100000"/>
              </a:lnSpc>
              <a:spcBef>
                <a:spcPts val="0"/>
              </a:spcBef>
              <a:spcAft>
                <a:spcPts val="0"/>
              </a:spcAft>
              <a:buSzPts val="1200"/>
              <a:buNone/>
              <a:defRPr/>
            </a:lvl3pPr>
            <a:lvl4pPr marL="0" marR="0" lvl="3" indent="0" algn="r" rtl="0">
              <a:lnSpc>
                <a:spcPct val="100000"/>
              </a:lnSpc>
              <a:spcBef>
                <a:spcPts val="0"/>
              </a:spcBef>
              <a:spcAft>
                <a:spcPts val="0"/>
              </a:spcAft>
              <a:buSzPts val="1200"/>
              <a:buNone/>
              <a:defRPr/>
            </a:lvl4pPr>
            <a:lvl5pPr marL="0" marR="0" lvl="4" indent="0" algn="r" rtl="0">
              <a:lnSpc>
                <a:spcPct val="100000"/>
              </a:lnSpc>
              <a:spcBef>
                <a:spcPts val="0"/>
              </a:spcBef>
              <a:spcAft>
                <a:spcPts val="0"/>
              </a:spcAft>
              <a:buSzPts val="1200"/>
              <a:buNone/>
              <a:defRPr/>
            </a:lvl5pPr>
            <a:lvl6pPr marL="0" marR="0" lvl="5" indent="0" algn="r" rtl="0">
              <a:lnSpc>
                <a:spcPct val="100000"/>
              </a:lnSpc>
              <a:spcBef>
                <a:spcPts val="0"/>
              </a:spcBef>
              <a:spcAft>
                <a:spcPts val="0"/>
              </a:spcAft>
              <a:buSzPts val="1200"/>
              <a:buNone/>
              <a:defRPr/>
            </a:lvl6pPr>
            <a:lvl7pPr marL="0" marR="0" lvl="6" indent="0" algn="r" rtl="0">
              <a:lnSpc>
                <a:spcPct val="100000"/>
              </a:lnSpc>
              <a:spcBef>
                <a:spcPts val="0"/>
              </a:spcBef>
              <a:spcAft>
                <a:spcPts val="0"/>
              </a:spcAft>
              <a:buSzPts val="1200"/>
              <a:buNone/>
              <a:defRPr/>
            </a:lvl7pPr>
            <a:lvl8pPr marL="0" marR="0" lvl="7" indent="0" algn="r" rtl="0">
              <a:lnSpc>
                <a:spcPct val="100000"/>
              </a:lnSpc>
              <a:spcBef>
                <a:spcPts val="0"/>
              </a:spcBef>
              <a:spcAft>
                <a:spcPts val="0"/>
              </a:spcAft>
              <a:buSzPts val="1200"/>
              <a:buNone/>
              <a:defRPr/>
            </a:lvl8pPr>
            <a:lvl9pPr marL="0" marR="0" lvl="8" indent="0" algn="r" rtl="0">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sv-SE"/>
              <a:t>‹#›</a:t>
            </a:fld>
            <a:endParaRPr/>
          </a:p>
        </p:txBody>
      </p:sp>
      <p:sp>
        <p:nvSpPr>
          <p:cNvPr id="101" name="Google Shape;101;g5e5b0a338d_4_108"/>
          <p:cNvSpPr txBox="1">
            <a:spLocks noGrp="1"/>
          </p:cNvSpPr>
          <p:nvPr>
            <p:ph type="body" idx="3"/>
          </p:nvPr>
        </p:nvSpPr>
        <p:spPr>
          <a:xfrm>
            <a:off x="0" y="6502400"/>
            <a:ext cx="9144000" cy="279300"/>
          </a:xfrm>
          <a:prstGeom prst="rect">
            <a:avLst/>
          </a:prstGeom>
          <a:noFill/>
          <a:ln>
            <a:noFill/>
          </a:ln>
        </p:spPr>
        <p:txBody>
          <a:bodyPr spcFirstLastPara="1" wrap="square" lIns="91425" tIns="45700" rIns="91425" bIns="45700" anchor="ctr" anchorCtr="0">
            <a:noAutofit/>
          </a:bodyPr>
          <a:lstStyle>
            <a:lvl1pPr marL="457200" lvl="0" indent="-431800" algn="r" rtl="0">
              <a:lnSpc>
                <a:spcPct val="100000"/>
              </a:lnSpc>
              <a:spcBef>
                <a:spcPts val="640"/>
              </a:spcBef>
              <a:spcAft>
                <a:spcPts val="0"/>
              </a:spcAft>
              <a:buSzPts val="3200"/>
              <a:buChar char="•"/>
              <a:defRPr sz="1300">
                <a:solidFill>
                  <a:srgbClr val="192F43"/>
                </a:solidFill>
                <a:latin typeface="Libre Franklin Medium"/>
                <a:ea typeface="Libre Franklin Medium"/>
                <a:cs typeface="Libre Franklin Medium"/>
                <a:sym typeface="Libre Franklin Medium"/>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02" name="Google Shape;102;g5e5b0a338d_4_108"/>
          <p:cNvSpPr txBox="1">
            <a:spLocks noGrp="1"/>
          </p:cNvSpPr>
          <p:nvPr>
            <p:ph type="body" idx="4"/>
          </p:nvPr>
        </p:nvSpPr>
        <p:spPr>
          <a:xfrm>
            <a:off x="0" y="101600"/>
            <a:ext cx="9144000" cy="279300"/>
          </a:xfrm>
          <a:prstGeom prst="rect">
            <a:avLst/>
          </a:prstGeom>
          <a:noFill/>
          <a:ln>
            <a:noFill/>
          </a:ln>
        </p:spPr>
        <p:txBody>
          <a:bodyPr spcFirstLastPara="1" wrap="square" lIns="91425" tIns="45700" rIns="91425" bIns="45700" anchor="ctr" anchorCtr="0">
            <a:noAutofit/>
          </a:bodyPr>
          <a:lstStyle>
            <a:lvl1pPr marL="457200" lvl="0" indent="-431800" algn="l" rtl="0">
              <a:lnSpc>
                <a:spcPct val="100000"/>
              </a:lnSpc>
              <a:spcBef>
                <a:spcPts val="640"/>
              </a:spcBef>
              <a:spcAft>
                <a:spcPts val="0"/>
              </a:spcAft>
              <a:buSzPts val="3200"/>
              <a:buChar char="•"/>
              <a:defRPr sz="1300">
                <a:solidFill>
                  <a:srgbClr val="192F43"/>
                </a:solidFill>
                <a:latin typeface="Libre Franklin Medium"/>
                <a:ea typeface="Libre Franklin Medium"/>
                <a:cs typeface="Libre Franklin Medium"/>
                <a:sym typeface="Libre Franklin Medium"/>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3"/>
        <p:cNvGrpSpPr/>
        <p:nvPr/>
      </p:nvGrpSpPr>
      <p:grpSpPr>
        <a:xfrm>
          <a:off x="0" y="0"/>
          <a:ext cx="0" cy="0"/>
          <a:chOff x="0" y="0"/>
          <a:chExt cx="0" cy="0"/>
        </a:xfrm>
      </p:grpSpPr>
      <p:sp>
        <p:nvSpPr>
          <p:cNvPr id="104" name="Google Shape;104;g5e5b0a338d_4_1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4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g5e5b0a338d_4_11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SzPts val="3200"/>
              <a:buChar char="•"/>
              <a:defRPr/>
            </a:lvl1pPr>
            <a:lvl2pPr marL="914400" lvl="1" indent="-406400" algn="l" rtl="0">
              <a:lnSpc>
                <a:spcPct val="100000"/>
              </a:lnSpc>
              <a:spcBef>
                <a:spcPts val="560"/>
              </a:spcBef>
              <a:spcAft>
                <a:spcPts val="0"/>
              </a:spcAft>
              <a:buSzPts val="2800"/>
              <a:buChar char="–"/>
              <a:defRPr/>
            </a:lvl2pPr>
            <a:lvl3pPr marL="1371600" lvl="2" indent="-381000" algn="l" rtl="0">
              <a:lnSpc>
                <a:spcPct val="100000"/>
              </a:lnSpc>
              <a:spcBef>
                <a:spcPts val="480"/>
              </a:spcBef>
              <a:spcAft>
                <a:spcPts val="0"/>
              </a:spcAft>
              <a:buSzPts val="2400"/>
              <a:buChar char="•"/>
              <a:defRPr/>
            </a:lvl3pPr>
            <a:lvl4pPr marL="1828800" lvl="3" indent="-355600" algn="l" rtl="0">
              <a:lnSpc>
                <a:spcPct val="100000"/>
              </a:lnSpc>
              <a:spcBef>
                <a:spcPts val="400"/>
              </a:spcBef>
              <a:spcAft>
                <a:spcPts val="0"/>
              </a:spcAft>
              <a:buSzPts val="2000"/>
              <a:buChar char="–"/>
              <a:defRPr/>
            </a:lvl4pPr>
            <a:lvl5pPr marL="2286000" lvl="4" indent="-355600" algn="l" rtl="0">
              <a:lnSpc>
                <a:spcPct val="100000"/>
              </a:lnSpc>
              <a:spcBef>
                <a:spcPts val="400"/>
              </a:spcBef>
              <a:spcAft>
                <a:spcPts val="0"/>
              </a:spcAft>
              <a:buSzPts val="2000"/>
              <a:buChar char="»"/>
              <a:defRPr/>
            </a:lvl5pPr>
            <a:lvl6pPr marL="2743200" lvl="5" indent="-355600" algn="l" rtl="0">
              <a:lnSpc>
                <a:spcPct val="100000"/>
              </a:lnSpc>
              <a:spcBef>
                <a:spcPts val="400"/>
              </a:spcBef>
              <a:spcAft>
                <a:spcPts val="0"/>
              </a:spcAft>
              <a:buSzPts val="2000"/>
              <a:buChar char="•"/>
              <a:defRPr/>
            </a:lvl6pPr>
            <a:lvl7pPr marL="3200400" lvl="6" indent="-355600" algn="l" rtl="0">
              <a:lnSpc>
                <a:spcPct val="100000"/>
              </a:lnSpc>
              <a:spcBef>
                <a:spcPts val="400"/>
              </a:spcBef>
              <a:spcAft>
                <a:spcPts val="0"/>
              </a:spcAft>
              <a:buSzPts val="2000"/>
              <a:buChar char="•"/>
              <a:defRPr/>
            </a:lvl7pPr>
            <a:lvl8pPr marL="3657600" lvl="7" indent="-355600" algn="l" rtl="0">
              <a:lnSpc>
                <a:spcPct val="100000"/>
              </a:lnSpc>
              <a:spcBef>
                <a:spcPts val="400"/>
              </a:spcBef>
              <a:spcAft>
                <a:spcPts val="0"/>
              </a:spcAft>
              <a:buSzPts val="2000"/>
              <a:buChar char="•"/>
              <a:defRPr/>
            </a:lvl8pPr>
            <a:lvl9pPr marL="4114800" lvl="8" indent="-355600" algn="l" rtl="0">
              <a:lnSpc>
                <a:spcPct val="100000"/>
              </a:lnSpc>
              <a:spcBef>
                <a:spcPts val="400"/>
              </a:spcBef>
              <a:spcAft>
                <a:spcPts val="0"/>
              </a:spcAft>
              <a:buSzPts val="2000"/>
              <a:buChar char="•"/>
              <a:defRPr/>
            </a:lvl9pPr>
          </a:lstStyle>
          <a:p>
            <a:endParaRPr/>
          </a:p>
        </p:txBody>
      </p:sp>
      <p:sp>
        <p:nvSpPr>
          <p:cNvPr id="106" name="Google Shape;106;g5e5b0a338d_4_11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7" name="Google Shape;107;g5e5b0a338d_4_115"/>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8"/>
        <p:cNvGrpSpPr/>
        <p:nvPr/>
      </p:nvGrpSpPr>
      <p:grpSpPr>
        <a:xfrm>
          <a:off x="0" y="0"/>
          <a:ext cx="0" cy="0"/>
          <a:chOff x="0" y="0"/>
          <a:chExt cx="0" cy="0"/>
        </a:xfrm>
      </p:grpSpPr>
      <p:sp>
        <p:nvSpPr>
          <p:cNvPr id="109" name="Google Shape;109;g5e5b0a338d_4_120"/>
          <p:cNvSpPr txBox="1">
            <a:spLocks noGrp="1"/>
          </p:cNvSpPr>
          <p:nvPr>
            <p:ph type="ctrTitle"/>
          </p:nvPr>
        </p:nvSpPr>
        <p:spPr>
          <a:xfrm>
            <a:off x="685800" y="2130425"/>
            <a:ext cx="7772400" cy="1470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g5e5b0a338d_4_1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rtl="0">
              <a:lnSpc>
                <a:spcPct val="100000"/>
              </a:lnSpc>
              <a:spcBef>
                <a:spcPts val="640"/>
              </a:spcBef>
              <a:spcAft>
                <a:spcPts val="0"/>
              </a:spcAft>
              <a:buClr>
                <a:srgbClr val="888888"/>
              </a:buClr>
              <a:buSzPts val="3200"/>
              <a:buNone/>
              <a:defRPr>
                <a:solidFill>
                  <a:srgbClr val="888888"/>
                </a:solidFill>
              </a:defRPr>
            </a:lvl1pPr>
            <a:lvl2pPr lvl="1" algn="ctr" rtl="0">
              <a:lnSpc>
                <a:spcPct val="100000"/>
              </a:lnSpc>
              <a:spcBef>
                <a:spcPts val="560"/>
              </a:spcBef>
              <a:spcAft>
                <a:spcPts val="0"/>
              </a:spcAft>
              <a:buClr>
                <a:srgbClr val="888888"/>
              </a:buClr>
              <a:buSzPts val="2800"/>
              <a:buNone/>
              <a:defRPr>
                <a:solidFill>
                  <a:srgbClr val="888888"/>
                </a:solidFill>
              </a:defRPr>
            </a:lvl2pPr>
            <a:lvl3pPr lvl="2" algn="ctr" rtl="0">
              <a:lnSpc>
                <a:spcPct val="100000"/>
              </a:lnSpc>
              <a:spcBef>
                <a:spcPts val="480"/>
              </a:spcBef>
              <a:spcAft>
                <a:spcPts val="0"/>
              </a:spcAft>
              <a:buClr>
                <a:srgbClr val="888888"/>
              </a:buClr>
              <a:buSzPts val="2400"/>
              <a:buNone/>
              <a:defRPr>
                <a:solidFill>
                  <a:srgbClr val="888888"/>
                </a:solidFill>
              </a:defRPr>
            </a:lvl3pPr>
            <a:lvl4pPr lvl="3" algn="ctr" rtl="0">
              <a:lnSpc>
                <a:spcPct val="100000"/>
              </a:lnSpc>
              <a:spcBef>
                <a:spcPts val="400"/>
              </a:spcBef>
              <a:spcAft>
                <a:spcPts val="0"/>
              </a:spcAft>
              <a:buClr>
                <a:srgbClr val="888888"/>
              </a:buClr>
              <a:buSzPts val="2000"/>
              <a:buNone/>
              <a:defRPr>
                <a:solidFill>
                  <a:srgbClr val="888888"/>
                </a:solidFill>
              </a:defRPr>
            </a:lvl4pPr>
            <a:lvl5pPr lvl="4" algn="ctr" rtl="0">
              <a:lnSpc>
                <a:spcPct val="100000"/>
              </a:lnSpc>
              <a:spcBef>
                <a:spcPts val="400"/>
              </a:spcBef>
              <a:spcAft>
                <a:spcPts val="0"/>
              </a:spcAft>
              <a:buClr>
                <a:srgbClr val="888888"/>
              </a:buClr>
              <a:buSzPts val="2000"/>
              <a:buNone/>
              <a:defRPr>
                <a:solidFill>
                  <a:srgbClr val="888888"/>
                </a:solidFill>
              </a:defRPr>
            </a:lvl5pPr>
            <a:lvl6pPr lvl="5" algn="ctr" rtl="0">
              <a:lnSpc>
                <a:spcPct val="100000"/>
              </a:lnSpc>
              <a:spcBef>
                <a:spcPts val="400"/>
              </a:spcBef>
              <a:spcAft>
                <a:spcPts val="0"/>
              </a:spcAft>
              <a:buClr>
                <a:srgbClr val="888888"/>
              </a:buClr>
              <a:buSzPts val="2000"/>
              <a:buNone/>
              <a:defRPr>
                <a:solidFill>
                  <a:srgbClr val="888888"/>
                </a:solidFill>
              </a:defRPr>
            </a:lvl6pPr>
            <a:lvl7pPr lvl="6" algn="ctr" rtl="0">
              <a:lnSpc>
                <a:spcPct val="100000"/>
              </a:lnSpc>
              <a:spcBef>
                <a:spcPts val="400"/>
              </a:spcBef>
              <a:spcAft>
                <a:spcPts val="0"/>
              </a:spcAft>
              <a:buClr>
                <a:srgbClr val="888888"/>
              </a:buClr>
              <a:buSzPts val="2000"/>
              <a:buNone/>
              <a:defRPr>
                <a:solidFill>
                  <a:srgbClr val="888888"/>
                </a:solidFill>
              </a:defRPr>
            </a:lvl7pPr>
            <a:lvl8pPr lvl="7" algn="ctr" rtl="0">
              <a:lnSpc>
                <a:spcPct val="100000"/>
              </a:lnSpc>
              <a:spcBef>
                <a:spcPts val="400"/>
              </a:spcBef>
              <a:spcAft>
                <a:spcPts val="0"/>
              </a:spcAft>
              <a:buClr>
                <a:srgbClr val="888888"/>
              </a:buClr>
              <a:buSzPts val="2000"/>
              <a:buNone/>
              <a:defRPr>
                <a:solidFill>
                  <a:srgbClr val="888888"/>
                </a:solidFill>
              </a:defRPr>
            </a:lvl8pPr>
            <a:lvl9pPr lvl="8" algn="ctr" rtl="0">
              <a:lnSpc>
                <a:spcPct val="100000"/>
              </a:lnSpc>
              <a:spcBef>
                <a:spcPts val="400"/>
              </a:spcBef>
              <a:spcAft>
                <a:spcPts val="0"/>
              </a:spcAft>
              <a:buClr>
                <a:srgbClr val="888888"/>
              </a:buClr>
              <a:buSzPts val="2000"/>
              <a:buNone/>
              <a:defRPr>
                <a:solidFill>
                  <a:srgbClr val="888888"/>
                </a:solidFill>
              </a:defRPr>
            </a:lvl9pPr>
          </a:lstStyle>
          <a:p>
            <a:endParaRPr/>
          </a:p>
        </p:txBody>
      </p:sp>
      <p:sp>
        <p:nvSpPr>
          <p:cNvPr id="111" name="Google Shape;111;g5e5b0a338d_4_120"/>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2" name="Google Shape;112;g5e5b0a338d_4_120"/>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3" name="Google Shape;113;g5e5b0a338d_4_120"/>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4"/>
        <p:cNvGrpSpPr/>
        <p:nvPr/>
      </p:nvGrpSpPr>
      <p:grpSpPr>
        <a:xfrm>
          <a:off x="0" y="0"/>
          <a:ext cx="0" cy="0"/>
          <a:chOff x="0" y="0"/>
          <a:chExt cx="0" cy="0"/>
        </a:xfrm>
      </p:grpSpPr>
      <p:sp>
        <p:nvSpPr>
          <p:cNvPr id="115" name="Google Shape;115;g5e5b0a338d_4_12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Clr>
                <a:schemeClr val="dk1"/>
              </a:buClr>
              <a:buSzPts val="4000"/>
              <a:buFont typeface="Calibri"/>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g5e5b0a338d_4_12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Clr>
                <a:srgbClr val="888888"/>
              </a:buClr>
              <a:buSzPts val="2000"/>
              <a:buNone/>
              <a:defRPr sz="2000">
                <a:solidFill>
                  <a:srgbClr val="888888"/>
                </a:solidFill>
              </a:defRPr>
            </a:lvl1pPr>
            <a:lvl2pPr marL="914400" lvl="1" indent="-228600" algn="l" rtl="0">
              <a:lnSpc>
                <a:spcPct val="100000"/>
              </a:lnSpc>
              <a:spcBef>
                <a:spcPts val="360"/>
              </a:spcBef>
              <a:spcAft>
                <a:spcPts val="0"/>
              </a:spcAft>
              <a:buClr>
                <a:srgbClr val="888888"/>
              </a:buClr>
              <a:buSzPts val="1800"/>
              <a:buNone/>
              <a:defRPr sz="1800">
                <a:solidFill>
                  <a:srgbClr val="888888"/>
                </a:solidFill>
              </a:defRPr>
            </a:lvl2pPr>
            <a:lvl3pPr marL="1371600" lvl="2" indent="-228600" algn="l" rtl="0">
              <a:lnSpc>
                <a:spcPct val="100000"/>
              </a:lnSpc>
              <a:spcBef>
                <a:spcPts val="320"/>
              </a:spcBef>
              <a:spcAft>
                <a:spcPts val="0"/>
              </a:spcAft>
              <a:buClr>
                <a:srgbClr val="888888"/>
              </a:buClr>
              <a:buSzPts val="1600"/>
              <a:buNone/>
              <a:defRPr sz="1600">
                <a:solidFill>
                  <a:srgbClr val="888888"/>
                </a:solidFill>
              </a:defRPr>
            </a:lvl3pPr>
            <a:lvl4pPr marL="1828800" lvl="3" indent="-228600" algn="l" rtl="0">
              <a:lnSpc>
                <a:spcPct val="100000"/>
              </a:lnSpc>
              <a:spcBef>
                <a:spcPts val="280"/>
              </a:spcBef>
              <a:spcAft>
                <a:spcPts val="0"/>
              </a:spcAft>
              <a:buClr>
                <a:srgbClr val="888888"/>
              </a:buClr>
              <a:buSzPts val="1400"/>
              <a:buNone/>
              <a:defRPr sz="1400">
                <a:solidFill>
                  <a:srgbClr val="888888"/>
                </a:solidFill>
              </a:defRPr>
            </a:lvl4pPr>
            <a:lvl5pPr marL="2286000" lvl="4" indent="-228600" algn="l" rtl="0">
              <a:lnSpc>
                <a:spcPct val="100000"/>
              </a:lnSpc>
              <a:spcBef>
                <a:spcPts val="280"/>
              </a:spcBef>
              <a:spcAft>
                <a:spcPts val="0"/>
              </a:spcAft>
              <a:buClr>
                <a:srgbClr val="888888"/>
              </a:buClr>
              <a:buSzPts val="1400"/>
              <a:buNone/>
              <a:defRPr sz="1400">
                <a:solidFill>
                  <a:srgbClr val="888888"/>
                </a:solidFill>
              </a:defRPr>
            </a:lvl5pPr>
            <a:lvl6pPr marL="2743200" lvl="5" indent="-228600" algn="l" rtl="0">
              <a:lnSpc>
                <a:spcPct val="100000"/>
              </a:lnSpc>
              <a:spcBef>
                <a:spcPts val="280"/>
              </a:spcBef>
              <a:spcAft>
                <a:spcPts val="0"/>
              </a:spcAft>
              <a:buClr>
                <a:srgbClr val="888888"/>
              </a:buClr>
              <a:buSzPts val="1400"/>
              <a:buNone/>
              <a:defRPr sz="1400">
                <a:solidFill>
                  <a:srgbClr val="888888"/>
                </a:solidFill>
              </a:defRPr>
            </a:lvl6pPr>
            <a:lvl7pPr marL="3200400" lvl="6" indent="-228600" algn="l" rtl="0">
              <a:lnSpc>
                <a:spcPct val="100000"/>
              </a:lnSpc>
              <a:spcBef>
                <a:spcPts val="280"/>
              </a:spcBef>
              <a:spcAft>
                <a:spcPts val="0"/>
              </a:spcAft>
              <a:buClr>
                <a:srgbClr val="888888"/>
              </a:buClr>
              <a:buSzPts val="1400"/>
              <a:buNone/>
              <a:defRPr sz="1400">
                <a:solidFill>
                  <a:srgbClr val="888888"/>
                </a:solidFill>
              </a:defRPr>
            </a:lvl7pPr>
            <a:lvl8pPr marL="3657600" lvl="7" indent="-228600" algn="l" rtl="0">
              <a:lnSpc>
                <a:spcPct val="100000"/>
              </a:lnSpc>
              <a:spcBef>
                <a:spcPts val="280"/>
              </a:spcBef>
              <a:spcAft>
                <a:spcPts val="0"/>
              </a:spcAft>
              <a:buClr>
                <a:srgbClr val="888888"/>
              </a:buClr>
              <a:buSzPts val="1400"/>
              <a:buNone/>
              <a:defRPr sz="1400">
                <a:solidFill>
                  <a:srgbClr val="888888"/>
                </a:solidFill>
              </a:defRPr>
            </a:lvl8pPr>
            <a:lvl9pPr marL="4114800" lvl="8" indent="-228600" algn="l" rtl="0">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17" name="Google Shape;117;g5e5b0a338d_4_12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g5e5b0a338d_4_12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9" name="Google Shape;119;g5e5b0a338d_4_126"/>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0"/>
        <p:cNvGrpSpPr/>
        <p:nvPr/>
      </p:nvGrpSpPr>
      <p:grpSpPr>
        <a:xfrm>
          <a:off x="0" y="0"/>
          <a:ext cx="0" cy="0"/>
          <a:chOff x="0" y="0"/>
          <a:chExt cx="0" cy="0"/>
        </a:xfrm>
      </p:grpSpPr>
      <p:sp>
        <p:nvSpPr>
          <p:cNvPr id="121" name="Google Shape;121;g5e5b0a338d_4_132"/>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g5e5b0a338d_4_132"/>
          <p:cNvSpPr txBox="1">
            <a:spLocks noGrp="1"/>
          </p:cNvSpPr>
          <p:nvPr>
            <p:ph type="body" idx="1"/>
          </p:nvPr>
        </p:nvSpPr>
        <p:spPr>
          <a:xfrm>
            <a:off x="3575050" y="273050"/>
            <a:ext cx="5111700" cy="5853000"/>
          </a:xfrm>
          <a:prstGeom prst="rect">
            <a:avLst/>
          </a:prstGeom>
          <a:noFill/>
          <a:ln>
            <a:noFill/>
          </a:ln>
        </p:spPr>
        <p:txBody>
          <a:bodyPr spcFirstLastPara="1" wrap="square" lIns="91425" tIns="45700" rIns="91425" bIns="45700" anchor="t" anchorCtr="0">
            <a:noAutofit/>
          </a:bodyPr>
          <a:lstStyle>
            <a:lvl1pPr marL="457200" lvl="0" indent="-431800" algn="l" rtl="0">
              <a:lnSpc>
                <a:spcPct val="100000"/>
              </a:lnSpc>
              <a:spcBef>
                <a:spcPts val="640"/>
              </a:spcBef>
              <a:spcAft>
                <a:spcPts val="0"/>
              </a:spcAft>
              <a:buClr>
                <a:schemeClr val="dk1"/>
              </a:buClr>
              <a:buSzPts val="3200"/>
              <a:buChar char="•"/>
              <a:defRPr sz="3200"/>
            </a:lvl1pPr>
            <a:lvl2pPr marL="914400" lvl="1" indent="-406400" algn="l" rtl="0">
              <a:lnSpc>
                <a:spcPct val="100000"/>
              </a:lnSpc>
              <a:spcBef>
                <a:spcPts val="560"/>
              </a:spcBef>
              <a:spcAft>
                <a:spcPts val="0"/>
              </a:spcAft>
              <a:buClr>
                <a:schemeClr val="dk1"/>
              </a:buClr>
              <a:buSzPts val="2800"/>
              <a:buChar char="–"/>
              <a:defRPr sz="2800"/>
            </a:lvl2pPr>
            <a:lvl3pPr marL="1371600" lvl="2" indent="-381000" algn="l" rtl="0">
              <a:lnSpc>
                <a:spcPct val="100000"/>
              </a:lnSpc>
              <a:spcBef>
                <a:spcPts val="480"/>
              </a:spcBef>
              <a:spcAft>
                <a:spcPts val="0"/>
              </a:spcAft>
              <a:buClr>
                <a:schemeClr val="dk1"/>
              </a:buClr>
              <a:buSzPts val="2400"/>
              <a:buChar char="•"/>
              <a:defRPr sz="2400"/>
            </a:lvl3pPr>
            <a:lvl4pPr marL="1828800" lvl="3" indent="-355600" algn="l" rtl="0">
              <a:lnSpc>
                <a:spcPct val="100000"/>
              </a:lnSpc>
              <a:spcBef>
                <a:spcPts val="400"/>
              </a:spcBef>
              <a:spcAft>
                <a:spcPts val="0"/>
              </a:spcAft>
              <a:buClr>
                <a:schemeClr val="dk1"/>
              </a:buClr>
              <a:buSzPts val="2000"/>
              <a:buChar char="–"/>
              <a:defRPr sz="2000"/>
            </a:lvl4pPr>
            <a:lvl5pPr marL="2286000" lvl="4" indent="-355600" algn="l" rtl="0">
              <a:lnSpc>
                <a:spcPct val="100000"/>
              </a:lnSpc>
              <a:spcBef>
                <a:spcPts val="400"/>
              </a:spcBef>
              <a:spcAft>
                <a:spcPts val="0"/>
              </a:spcAft>
              <a:buClr>
                <a:schemeClr val="dk1"/>
              </a:buClr>
              <a:buSzPts val="2000"/>
              <a:buChar char="»"/>
              <a:defRPr sz="2000"/>
            </a:lvl5pPr>
            <a:lvl6pPr marL="2743200" lvl="5" indent="-355600" algn="l" rtl="0">
              <a:lnSpc>
                <a:spcPct val="100000"/>
              </a:lnSpc>
              <a:spcBef>
                <a:spcPts val="400"/>
              </a:spcBef>
              <a:spcAft>
                <a:spcPts val="0"/>
              </a:spcAft>
              <a:buClr>
                <a:schemeClr val="dk1"/>
              </a:buClr>
              <a:buSzPts val="2000"/>
              <a:buChar char="•"/>
              <a:defRPr sz="2000"/>
            </a:lvl6pPr>
            <a:lvl7pPr marL="3200400" lvl="6" indent="-355600" algn="l" rtl="0">
              <a:lnSpc>
                <a:spcPct val="100000"/>
              </a:lnSpc>
              <a:spcBef>
                <a:spcPts val="400"/>
              </a:spcBef>
              <a:spcAft>
                <a:spcPts val="0"/>
              </a:spcAft>
              <a:buClr>
                <a:schemeClr val="dk1"/>
              </a:buClr>
              <a:buSzPts val="2000"/>
              <a:buChar char="•"/>
              <a:defRPr sz="2000"/>
            </a:lvl7pPr>
            <a:lvl8pPr marL="3657600" lvl="7" indent="-355600" algn="l" rtl="0">
              <a:lnSpc>
                <a:spcPct val="100000"/>
              </a:lnSpc>
              <a:spcBef>
                <a:spcPts val="400"/>
              </a:spcBef>
              <a:spcAft>
                <a:spcPts val="0"/>
              </a:spcAft>
              <a:buClr>
                <a:schemeClr val="dk1"/>
              </a:buClr>
              <a:buSzPts val="2000"/>
              <a:buChar char="•"/>
              <a:defRPr sz="2000"/>
            </a:lvl8pPr>
            <a:lvl9pPr marL="4114800" lvl="8" indent="-355600" algn="l" rtl="0">
              <a:lnSpc>
                <a:spcPct val="100000"/>
              </a:lnSpc>
              <a:spcBef>
                <a:spcPts val="400"/>
              </a:spcBef>
              <a:spcAft>
                <a:spcPts val="0"/>
              </a:spcAft>
              <a:buClr>
                <a:schemeClr val="dk1"/>
              </a:buClr>
              <a:buSzPts val="2000"/>
              <a:buChar char="•"/>
              <a:defRPr sz="2000"/>
            </a:lvl9pPr>
          </a:lstStyle>
          <a:p>
            <a:endParaRPr/>
          </a:p>
        </p:txBody>
      </p:sp>
      <p:sp>
        <p:nvSpPr>
          <p:cNvPr id="123" name="Google Shape;123;g5e5b0a338d_4_132"/>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24" name="Google Shape;124;g5e5b0a338d_4_13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g5e5b0a338d_4_13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g5e5b0a338d_4_132"/>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7"/>
        <p:cNvGrpSpPr/>
        <p:nvPr/>
      </p:nvGrpSpPr>
      <p:grpSpPr>
        <a:xfrm>
          <a:off x="0" y="0"/>
          <a:ext cx="0" cy="0"/>
          <a:chOff x="0" y="0"/>
          <a:chExt cx="0" cy="0"/>
        </a:xfrm>
      </p:grpSpPr>
      <p:sp>
        <p:nvSpPr>
          <p:cNvPr id="128" name="Google Shape;128;g5e5b0a338d_4_139"/>
          <p:cNvSpPr txBox="1">
            <a:spLocks noGrp="1"/>
          </p:cNvSpPr>
          <p:nvPr>
            <p:ph type="title"/>
          </p:nvPr>
        </p:nvSpPr>
        <p:spPr>
          <a:xfrm>
            <a:off x="1792288" y="4800600"/>
            <a:ext cx="5486400" cy="5667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2000"/>
              <a:buFont typeface="Calibri"/>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g5e5b0a338d_4_13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0" name="Google Shape;130;g5e5b0a338d_4_139"/>
          <p:cNvSpPr txBox="1">
            <a:spLocks noGrp="1"/>
          </p:cNvSpPr>
          <p:nvPr>
            <p:ph type="body" idx="1"/>
          </p:nvPr>
        </p:nvSpPr>
        <p:spPr>
          <a:xfrm>
            <a:off x="1792288" y="5367338"/>
            <a:ext cx="5486400" cy="8049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Clr>
                <a:schemeClr val="dk1"/>
              </a:buClr>
              <a:buSzPts val="1400"/>
              <a:buNone/>
              <a:defRPr sz="1400"/>
            </a:lvl1pPr>
            <a:lvl2pPr marL="914400" lvl="1" indent="-228600" algn="l" rtl="0">
              <a:lnSpc>
                <a:spcPct val="100000"/>
              </a:lnSpc>
              <a:spcBef>
                <a:spcPts val="240"/>
              </a:spcBef>
              <a:spcAft>
                <a:spcPts val="0"/>
              </a:spcAft>
              <a:buClr>
                <a:schemeClr val="dk1"/>
              </a:buClr>
              <a:buSzPts val="1200"/>
              <a:buNone/>
              <a:defRPr sz="1200"/>
            </a:lvl2pPr>
            <a:lvl3pPr marL="1371600" lvl="2" indent="-228600" algn="l" rtl="0">
              <a:lnSpc>
                <a:spcPct val="100000"/>
              </a:lnSpc>
              <a:spcBef>
                <a:spcPts val="200"/>
              </a:spcBef>
              <a:spcAft>
                <a:spcPts val="0"/>
              </a:spcAft>
              <a:buClr>
                <a:schemeClr val="dk1"/>
              </a:buClr>
              <a:buSzPts val="1000"/>
              <a:buNone/>
              <a:defRPr sz="1000"/>
            </a:lvl3pPr>
            <a:lvl4pPr marL="1828800" lvl="3" indent="-228600" algn="l" rtl="0">
              <a:lnSpc>
                <a:spcPct val="100000"/>
              </a:lnSpc>
              <a:spcBef>
                <a:spcPts val="180"/>
              </a:spcBef>
              <a:spcAft>
                <a:spcPts val="0"/>
              </a:spcAft>
              <a:buClr>
                <a:schemeClr val="dk1"/>
              </a:buClr>
              <a:buSzPts val="900"/>
              <a:buNone/>
              <a:defRPr sz="900"/>
            </a:lvl4pPr>
            <a:lvl5pPr marL="2286000" lvl="4" indent="-228600" algn="l" rtl="0">
              <a:lnSpc>
                <a:spcPct val="100000"/>
              </a:lnSpc>
              <a:spcBef>
                <a:spcPts val="180"/>
              </a:spcBef>
              <a:spcAft>
                <a:spcPts val="0"/>
              </a:spcAft>
              <a:buClr>
                <a:schemeClr val="dk1"/>
              </a:buClr>
              <a:buSzPts val="900"/>
              <a:buNone/>
              <a:defRPr sz="900"/>
            </a:lvl5pPr>
            <a:lvl6pPr marL="2743200" lvl="5" indent="-228600" algn="l" rtl="0">
              <a:lnSpc>
                <a:spcPct val="100000"/>
              </a:lnSpc>
              <a:spcBef>
                <a:spcPts val="180"/>
              </a:spcBef>
              <a:spcAft>
                <a:spcPts val="0"/>
              </a:spcAft>
              <a:buClr>
                <a:schemeClr val="dk1"/>
              </a:buClr>
              <a:buSzPts val="900"/>
              <a:buNone/>
              <a:defRPr sz="900"/>
            </a:lvl6pPr>
            <a:lvl7pPr marL="3200400" lvl="6" indent="-228600" algn="l" rtl="0">
              <a:lnSpc>
                <a:spcPct val="100000"/>
              </a:lnSpc>
              <a:spcBef>
                <a:spcPts val="180"/>
              </a:spcBef>
              <a:spcAft>
                <a:spcPts val="0"/>
              </a:spcAft>
              <a:buClr>
                <a:schemeClr val="dk1"/>
              </a:buClr>
              <a:buSzPts val="900"/>
              <a:buNone/>
              <a:defRPr sz="900"/>
            </a:lvl7pPr>
            <a:lvl8pPr marL="3657600" lvl="7" indent="-228600" algn="l" rtl="0">
              <a:lnSpc>
                <a:spcPct val="100000"/>
              </a:lnSpc>
              <a:spcBef>
                <a:spcPts val="180"/>
              </a:spcBef>
              <a:spcAft>
                <a:spcPts val="0"/>
              </a:spcAft>
              <a:buClr>
                <a:schemeClr val="dk1"/>
              </a:buClr>
              <a:buSzPts val="900"/>
              <a:buNone/>
              <a:defRPr sz="900"/>
            </a:lvl8pPr>
            <a:lvl9pPr marL="4114800" lvl="8" indent="-228600" algn="l" rtl="0">
              <a:lnSpc>
                <a:spcPct val="100000"/>
              </a:lnSpc>
              <a:spcBef>
                <a:spcPts val="180"/>
              </a:spcBef>
              <a:spcAft>
                <a:spcPts val="0"/>
              </a:spcAft>
              <a:buClr>
                <a:schemeClr val="dk1"/>
              </a:buClr>
              <a:buSzPts val="900"/>
              <a:buNone/>
              <a:defRPr sz="900"/>
            </a:lvl9pPr>
          </a:lstStyle>
          <a:p>
            <a:endParaRPr/>
          </a:p>
        </p:txBody>
      </p:sp>
      <p:sp>
        <p:nvSpPr>
          <p:cNvPr id="131" name="Google Shape;131;g5e5b0a338d_4_13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g5e5b0a338d_4_13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3" name="Google Shape;133;g5e5b0a338d_4_139"/>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4"/>
        <p:cNvGrpSpPr/>
        <p:nvPr/>
      </p:nvGrpSpPr>
      <p:grpSpPr>
        <a:xfrm>
          <a:off x="0" y="0"/>
          <a:ext cx="0" cy="0"/>
          <a:chOff x="0" y="0"/>
          <a:chExt cx="0" cy="0"/>
        </a:xfrm>
      </p:grpSpPr>
      <p:sp>
        <p:nvSpPr>
          <p:cNvPr id="135" name="Google Shape;135;g5e5b0a338d_4_1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g5e5b0a338d_4_146"/>
          <p:cNvSpPr txBox="1">
            <a:spLocks noGrp="1"/>
          </p:cNvSpPr>
          <p:nvPr>
            <p:ph type="body" idx="1"/>
          </p:nvPr>
        </p:nvSpPr>
        <p:spPr>
          <a:xfrm rot="5400000">
            <a:off x="2308949" y="-251550"/>
            <a:ext cx="4526100" cy="82296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37" name="Google Shape;137;g5e5b0a338d_4_146"/>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g5e5b0a338d_4_146"/>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9" name="Google Shape;139;g5e5b0a338d_4_146"/>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2"/>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
        <p:cNvGrpSpPr/>
        <p:nvPr/>
      </p:nvGrpSpPr>
      <p:grpSpPr>
        <a:xfrm>
          <a:off x="0" y="0"/>
          <a:ext cx="0" cy="0"/>
          <a:chOff x="0" y="0"/>
          <a:chExt cx="0" cy="0"/>
        </a:xfrm>
      </p:grpSpPr>
      <p:sp>
        <p:nvSpPr>
          <p:cNvPr id="141" name="Google Shape;141;g5e5b0a338d_4_152"/>
          <p:cNvSpPr txBox="1">
            <a:spLocks noGrp="1"/>
          </p:cNvSpPr>
          <p:nvPr>
            <p:ph type="title"/>
          </p:nvPr>
        </p:nvSpPr>
        <p:spPr>
          <a:xfrm rot="5400000">
            <a:off x="4732349" y="2171688"/>
            <a:ext cx="5851500" cy="20574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g5e5b0a338d_4_152"/>
          <p:cNvSpPr txBox="1">
            <a:spLocks noGrp="1"/>
          </p:cNvSpPr>
          <p:nvPr>
            <p:ph type="body" idx="1"/>
          </p:nvPr>
        </p:nvSpPr>
        <p:spPr>
          <a:xfrm rot="5400000">
            <a:off x="541350" y="190488"/>
            <a:ext cx="5851500" cy="6019800"/>
          </a:xfrm>
          <a:prstGeom prst="rect">
            <a:avLst/>
          </a:prstGeom>
          <a:noFill/>
          <a:ln>
            <a:noFill/>
          </a:ln>
        </p:spPr>
        <p:txBody>
          <a:bodyPr spcFirstLastPara="1" wrap="square" lIns="91425" tIns="45700" rIns="91425" bIns="45700" anchor="t" anchorCtr="0">
            <a:noAutofit/>
          </a:bodyPr>
          <a:lstStyle>
            <a:lvl1pPr marL="457200" lvl="0" indent="-342900" algn="l" rtl="0">
              <a:lnSpc>
                <a:spcPct val="100000"/>
              </a:lnSpc>
              <a:spcBef>
                <a:spcPts val="360"/>
              </a:spcBef>
              <a:spcAft>
                <a:spcPts val="0"/>
              </a:spcAft>
              <a:buClr>
                <a:schemeClr val="dk1"/>
              </a:buClr>
              <a:buSzPts val="1800"/>
              <a:buChar char="•"/>
              <a:defRPr/>
            </a:lvl1pPr>
            <a:lvl2pPr marL="914400" lvl="1" indent="-342900" algn="l" rtl="0">
              <a:lnSpc>
                <a:spcPct val="100000"/>
              </a:lnSpc>
              <a:spcBef>
                <a:spcPts val="360"/>
              </a:spcBef>
              <a:spcAft>
                <a:spcPts val="0"/>
              </a:spcAft>
              <a:buClr>
                <a:schemeClr val="dk1"/>
              </a:buClr>
              <a:buSzPts val="1800"/>
              <a:buChar char="–"/>
              <a:defRPr/>
            </a:lvl2pPr>
            <a:lvl3pPr marL="1371600" lvl="2" indent="-342900" algn="l" rtl="0">
              <a:lnSpc>
                <a:spcPct val="100000"/>
              </a:lnSpc>
              <a:spcBef>
                <a:spcPts val="360"/>
              </a:spcBef>
              <a:spcAft>
                <a:spcPts val="0"/>
              </a:spcAft>
              <a:buClr>
                <a:schemeClr val="dk1"/>
              </a:buClr>
              <a:buSzPts val="1800"/>
              <a:buChar char="•"/>
              <a:defRPr/>
            </a:lvl3pPr>
            <a:lvl4pPr marL="1828800" lvl="3" indent="-342900" algn="l" rtl="0">
              <a:lnSpc>
                <a:spcPct val="100000"/>
              </a:lnSpc>
              <a:spcBef>
                <a:spcPts val="360"/>
              </a:spcBef>
              <a:spcAft>
                <a:spcPts val="0"/>
              </a:spcAft>
              <a:buClr>
                <a:schemeClr val="dk1"/>
              </a:buClr>
              <a:buSzPts val="1800"/>
              <a:buChar char="–"/>
              <a:defRPr/>
            </a:lvl4pPr>
            <a:lvl5pPr marL="2286000" lvl="4" indent="-342900" algn="l" rtl="0">
              <a:lnSpc>
                <a:spcPct val="100000"/>
              </a:lnSpc>
              <a:spcBef>
                <a:spcPts val="360"/>
              </a:spcBef>
              <a:spcAft>
                <a:spcPts val="0"/>
              </a:spcAft>
              <a:buClr>
                <a:schemeClr val="dk1"/>
              </a:buClr>
              <a:buSzPts val="1800"/>
              <a:buChar char="»"/>
              <a:defRPr/>
            </a:lvl5pPr>
            <a:lvl6pPr marL="2743200" lvl="5" indent="-342900" algn="l" rtl="0">
              <a:lnSpc>
                <a:spcPct val="100000"/>
              </a:lnSpc>
              <a:spcBef>
                <a:spcPts val="360"/>
              </a:spcBef>
              <a:spcAft>
                <a:spcPts val="0"/>
              </a:spcAft>
              <a:buClr>
                <a:schemeClr val="dk1"/>
              </a:buClr>
              <a:buSzPts val="1800"/>
              <a:buChar char="•"/>
              <a:defRPr/>
            </a:lvl6pPr>
            <a:lvl7pPr marL="3200400" lvl="6" indent="-342900" algn="l" rtl="0">
              <a:lnSpc>
                <a:spcPct val="100000"/>
              </a:lnSpc>
              <a:spcBef>
                <a:spcPts val="360"/>
              </a:spcBef>
              <a:spcAft>
                <a:spcPts val="0"/>
              </a:spcAft>
              <a:buClr>
                <a:schemeClr val="dk1"/>
              </a:buClr>
              <a:buSzPts val="1800"/>
              <a:buChar char="•"/>
              <a:defRPr/>
            </a:lvl7pPr>
            <a:lvl8pPr marL="3657600" lvl="7" indent="-342900" algn="l" rtl="0">
              <a:lnSpc>
                <a:spcPct val="100000"/>
              </a:lnSpc>
              <a:spcBef>
                <a:spcPts val="360"/>
              </a:spcBef>
              <a:spcAft>
                <a:spcPts val="0"/>
              </a:spcAft>
              <a:buClr>
                <a:schemeClr val="dk1"/>
              </a:buClr>
              <a:buSzPts val="1800"/>
              <a:buChar char="•"/>
              <a:defRPr/>
            </a:lvl8pPr>
            <a:lvl9pPr marL="4114800" lvl="8" indent="-342900" algn="l" rtl="0">
              <a:lnSpc>
                <a:spcPct val="100000"/>
              </a:lnSpc>
              <a:spcBef>
                <a:spcPts val="360"/>
              </a:spcBef>
              <a:spcAft>
                <a:spcPts val="0"/>
              </a:spcAft>
              <a:buClr>
                <a:schemeClr val="dk1"/>
              </a:buClr>
              <a:buSzPts val="1800"/>
              <a:buChar char="•"/>
              <a:defRPr/>
            </a:lvl9pPr>
          </a:lstStyle>
          <a:p>
            <a:endParaRPr/>
          </a:p>
        </p:txBody>
      </p:sp>
      <p:sp>
        <p:nvSpPr>
          <p:cNvPr id="143" name="Google Shape;143;g5e5b0a338d_4_15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g5e5b0a338d_4_15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5" name="Google Shape;145;g5e5b0a338d_4_152"/>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3"/>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0"/>
        <p:cNvGrpSpPr/>
        <p:nvPr/>
      </p:nvGrpSpPr>
      <p:grpSpPr>
        <a:xfrm>
          <a:off x="0" y="0"/>
          <a:ext cx="0" cy="0"/>
          <a:chOff x="0" y="0"/>
          <a:chExt cx="0" cy="0"/>
        </a:xfrm>
      </p:grpSpPr>
      <p:sp>
        <p:nvSpPr>
          <p:cNvPr id="41" name="Google Shape;41;p4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4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43" name="Google Shape;43;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45"/>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4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4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9" name="Google Shape;49;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6"/>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4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5" name="Google Shape;55;p4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6" name="Google Shape;56;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7"/>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9"/>
        <p:cNvGrpSpPr/>
        <p:nvPr/>
      </p:nvGrpSpPr>
      <p:grpSpPr>
        <a:xfrm>
          <a:off x="0" y="0"/>
          <a:ext cx="0" cy="0"/>
          <a:chOff x="0" y="0"/>
          <a:chExt cx="0" cy="0"/>
        </a:xfrm>
      </p:grpSpPr>
      <p:sp>
        <p:nvSpPr>
          <p:cNvPr id="60" name="Google Shape;60;p4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4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2" name="Google Shape;62;p4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3" name="Google Shape;63;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48"/>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4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4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9" name="Google Shape;69;p4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9"/>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5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5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0"/>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sv-SE"/>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40"/>
          <p:cNvPicPr preferRelativeResize="0"/>
          <p:nvPr/>
        </p:nvPicPr>
        <p:blipFill rotWithShape="1">
          <a:blip r:embed="rId13">
            <a:alphaModFix/>
          </a:blip>
          <a:srcRect/>
          <a:stretch/>
        </p:blipFill>
        <p:spPr>
          <a:xfrm>
            <a:off x="0" y="0"/>
            <a:ext cx="9144000" cy="6858000"/>
          </a:xfrm>
          <a:prstGeom prst="rect">
            <a:avLst/>
          </a:prstGeom>
          <a:noFill/>
          <a:ln>
            <a:noFill/>
          </a:ln>
        </p:spPr>
      </p:pic>
      <p:sp>
        <p:nvSpPr>
          <p:cNvPr id="11" name="Google Shape;11;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4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0"/>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
        <p:nvSpPr>
          <p:cNvPr id="15" name="Google Shape;15;p40"/>
          <p:cNvSpPr txBox="1"/>
          <p:nvPr/>
        </p:nvSpPr>
        <p:spPr>
          <a:xfrm>
            <a:off x="4953000" y="6122561"/>
            <a:ext cx="4123245"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FFFF"/>
              </a:buClr>
              <a:buSzPts val="1100"/>
              <a:buFont typeface="Arial"/>
              <a:buNone/>
            </a:pPr>
            <a:r>
              <a:rPr lang="sv-SE" sz="1100" b="0" i="1" u="none" strike="noStrike" cap="none">
                <a:solidFill>
                  <a:srgbClr val="FFFFFF"/>
                </a:solidFill>
                <a:latin typeface="Arial"/>
                <a:ea typeface="Arial"/>
                <a:cs typeface="Arial"/>
                <a:sym typeface="Arial"/>
              </a:rPr>
              <a:t>Positioning geospatial information to address global challenges</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0" r:id="rId1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pic>
        <p:nvPicPr>
          <p:cNvPr id="86" name="Google Shape;86;g5e5b0a338d_4_97"/>
          <p:cNvPicPr preferRelativeResize="0"/>
          <p:nvPr/>
        </p:nvPicPr>
        <p:blipFill rotWithShape="1">
          <a:blip r:embed="rId11">
            <a:alphaModFix/>
          </a:blip>
          <a:srcRect/>
          <a:stretch/>
        </p:blipFill>
        <p:spPr>
          <a:xfrm>
            <a:off x="0" y="0"/>
            <a:ext cx="9144000" cy="6858000"/>
          </a:xfrm>
          <a:prstGeom prst="rect">
            <a:avLst/>
          </a:prstGeom>
          <a:noFill/>
          <a:ln>
            <a:noFill/>
          </a:ln>
        </p:spPr>
      </p:pic>
      <p:sp>
        <p:nvSpPr>
          <p:cNvPr id="87" name="Google Shape;87;g5e5b0a338d_4_9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g5e5b0a338d_4_97"/>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Google Shape;89;g5e5b0a338d_4_97"/>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g5e5b0a338d_4_97"/>
          <p:cNvSpPr txBox="1">
            <a:spLocks noGrp="1"/>
          </p:cNvSpPr>
          <p:nvPr>
            <p:ph type="sldNum" idx="12"/>
          </p:nvPr>
        </p:nvSpPr>
        <p:spPr>
          <a:xfrm>
            <a:off x="7086600" y="6356350"/>
            <a:ext cx="914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sv-SE"/>
              <a:t>‹#›</a:t>
            </a:fld>
            <a:endParaRPr/>
          </a:p>
        </p:txBody>
      </p:sp>
      <p:sp>
        <p:nvSpPr>
          <p:cNvPr id="91" name="Google Shape;91;g5e5b0a338d_4_97"/>
          <p:cNvSpPr txBox="1"/>
          <p:nvPr/>
        </p:nvSpPr>
        <p:spPr>
          <a:xfrm>
            <a:off x="4953000" y="6122561"/>
            <a:ext cx="4123200" cy="261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100"/>
              <a:buFont typeface="Arial"/>
              <a:buNone/>
            </a:pPr>
            <a:r>
              <a:rPr lang="sv-SE" sz="1100" b="0" i="1" u="none" strike="noStrike" cap="none">
                <a:solidFill>
                  <a:srgbClr val="FFFFFF"/>
                </a:solidFill>
                <a:latin typeface="Arial"/>
                <a:ea typeface="Arial"/>
                <a:cs typeface="Arial"/>
                <a:sym typeface="Arial"/>
              </a:rPr>
              <a:t>Positioning geospatial information to address global challenges</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www.crcpress.com/Sustainable-Development-Goals-Connectivity-Dilemma-Open-Access-Land-and/Rajabifard/p/book/9780367259358"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hyperlink" Target="https://www.crcpress.com/Sustainable-Development-Goals-Connectivity-Dilemma-Open-Access-Land-and/Rajabifard/p/book/9780367259358"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ggim.un.org/unwgic/nov20-parallel-Standards-That-Make-Innovation-Possib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hyperlink" Target="https://committee.iso.org/files/live/users/fh/aj/aj/tc211contributor@iso.org/files/Resources/UN-GGIM/Standards-by-Tier-2018.pdf" TargetMode="External"/><Relationship Id="rId5" Type="http://schemas.openxmlformats.org/officeDocument/2006/relationships/hyperlink" Target="https://committee.iso.org/files/live/users/fh/aj/aj/tc211contributor@iso.org/files/Resources/UN-GGIM/Standards_Guide_2018.pdf"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ggim.un.org/meetings/GGIM-committee/8th-Session/side_events/1.Standards.pdf" TargetMode="Externa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cira.ogc.org/" TargetMode="External"/><Relationship Id="rId7" Type="http://schemas.openxmlformats.org/officeDocument/2006/relationships/hyperlink" Target="http://www.opengeospatial.org/projects/initiatives/indoor-pilo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opengeospatial.org/projects/initiatives/mlbp" TargetMode="External"/><Relationship Id="rId5" Type="http://schemas.openxmlformats.org/officeDocument/2006/relationships/hyperlink" Target="https://www.opengeospatial.org/projects/initiatives/msdi-cds-2018" TargetMode="External"/><Relationship Id="rId4" Type="http://schemas.openxmlformats.org/officeDocument/2006/relationships/hyperlink" Target="https://www.opengeospatial.org/projects/initiatives/d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1.jpeg"/><Relationship Id="rId7"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hyperlink" Target="http://www.opengeospatial.org/blog/3025"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www.iso.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ittee.iso.org/home/tc21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hyperlink" Target="https://registry.isotc211.org/"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opengeospatial.org/projects/initiatives/mlbp"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portal.opengeospatial.org/files/?artifact_id=82872"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portal.opengeospatial.org/files/?artifact_id=82872"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attendee.gotowebinar.com/register/8167792892696905474"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opengeospatial.org/projects/initiatives" TargetMode="External"/><Relationship Id="rId2" Type="http://schemas.openxmlformats.org/officeDocument/2006/relationships/hyperlink" Target="http://www.opengeospatial.org/ogc/programs/ip" TargetMode="External"/><Relationship Id="rId1" Type="http://schemas.openxmlformats.org/officeDocument/2006/relationships/slideLayout" Target="../slideLayouts/slideLayout2.xml"/><Relationship Id="rId5" Type="http://schemas.openxmlformats.org/officeDocument/2006/relationships/hyperlink" Target="mailto:lbermudez@opengeospatial.org" TargetMode="External"/><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opengeospatial.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pic>
        <p:nvPicPr>
          <p:cNvPr id="151" name="Google Shape;151;p1" descr="PP4"/>
          <p:cNvPicPr preferRelativeResize="0"/>
          <p:nvPr/>
        </p:nvPicPr>
        <p:blipFill rotWithShape="1">
          <a:blip r:embed="rId3">
            <a:alphaModFix/>
          </a:blip>
          <a:srcRect/>
          <a:stretch/>
        </p:blipFill>
        <p:spPr>
          <a:xfrm>
            <a:off x="0" y="0"/>
            <a:ext cx="9144000" cy="6884987"/>
          </a:xfrm>
          <a:prstGeom prst="rect">
            <a:avLst/>
          </a:prstGeom>
          <a:noFill/>
          <a:ln>
            <a:noFill/>
          </a:ln>
        </p:spPr>
      </p:pic>
      <p:sp>
        <p:nvSpPr>
          <p:cNvPr id="152" name="Google Shape;152;p1"/>
          <p:cNvSpPr txBox="1">
            <a:spLocks noGrp="1"/>
          </p:cNvSpPr>
          <p:nvPr>
            <p:ph type="title" idx="4294967295"/>
          </p:nvPr>
        </p:nvSpPr>
        <p:spPr>
          <a:xfrm>
            <a:off x="0" y="752452"/>
            <a:ext cx="9144001" cy="2495550"/>
          </a:xfrm>
          <a:prstGeom prst="rect">
            <a:avLst/>
          </a:prstGeom>
          <a:noFill/>
          <a:ln>
            <a:noFill/>
          </a:ln>
        </p:spPr>
        <p:txBody>
          <a:bodyPr spcFirstLastPara="1" wrap="square" lIns="91425" tIns="45700" rIns="91425" bIns="45700" anchor="t" anchorCtr="0">
            <a:normAutofit fontScale="90000"/>
          </a:bodyPr>
          <a:lstStyle/>
          <a:p>
            <a:pPr marL="0" lvl="0" indent="0" algn="ctr" rtl="0">
              <a:spcBef>
                <a:spcPts val="0"/>
              </a:spcBef>
              <a:spcAft>
                <a:spcPts val="0"/>
              </a:spcAft>
              <a:buClr>
                <a:schemeClr val="lt1"/>
              </a:buClr>
              <a:buSzPts val="1080"/>
              <a:buFont typeface="Calibri"/>
              <a:buNone/>
            </a:pPr>
            <a:br>
              <a:rPr lang="sv-SE" sz="1080" b="1">
                <a:solidFill>
                  <a:schemeClr val="lt1"/>
                </a:solidFill>
              </a:rPr>
            </a:br>
            <a:br>
              <a:rPr lang="sv-SE" sz="1080" b="1">
                <a:solidFill>
                  <a:schemeClr val="lt1"/>
                </a:solidFill>
              </a:rPr>
            </a:br>
            <a:br>
              <a:rPr lang="sv-SE" sz="1080" b="1">
                <a:solidFill>
                  <a:schemeClr val="lt1"/>
                </a:solidFill>
              </a:rPr>
            </a:br>
            <a:br>
              <a:rPr lang="sv-SE" sz="1080" b="1">
                <a:solidFill>
                  <a:schemeClr val="lt1"/>
                </a:solidFill>
              </a:rPr>
            </a:br>
            <a:r>
              <a:rPr lang="sv-SE" sz="4000" b="1">
                <a:solidFill>
                  <a:schemeClr val="lt1"/>
                </a:solidFill>
              </a:rPr>
              <a:t>Joint Group on Standards Side Event -</a:t>
            </a:r>
            <a:br>
              <a:rPr lang="sv-SE" sz="4000" b="1">
                <a:solidFill>
                  <a:schemeClr val="lt1"/>
                </a:solidFill>
              </a:rPr>
            </a:br>
            <a:r>
              <a:rPr lang="sv-SE" sz="4000" b="1">
                <a:solidFill>
                  <a:schemeClr val="lt1"/>
                </a:solidFill>
              </a:rPr>
              <a:t>Geospatial Standards in Action</a:t>
            </a:r>
            <a:br>
              <a:rPr lang="sv-SE" sz="3240" b="1">
                <a:solidFill>
                  <a:schemeClr val="lt1"/>
                </a:solidFill>
              </a:rPr>
            </a:br>
            <a:br>
              <a:rPr lang="sv-SE" sz="3240" b="1">
                <a:solidFill>
                  <a:schemeClr val="lt1"/>
                </a:solidFill>
              </a:rPr>
            </a:br>
            <a:r>
              <a:rPr lang="sv-SE" sz="2200" b="1">
                <a:solidFill>
                  <a:schemeClr val="lt1"/>
                </a:solidFill>
              </a:rPr>
              <a:t>Monday August 5</a:t>
            </a:r>
            <a:r>
              <a:rPr lang="sv-SE" sz="2200" b="1" baseline="30000">
                <a:solidFill>
                  <a:schemeClr val="lt1"/>
                </a:solidFill>
              </a:rPr>
              <a:t>th</a:t>
            </a:r>
            <a:r>
              <a:rPr lang="sv-SE" sz="2200" b="1">
                <a:solidFill>
                  <a:schemeClr val="lt1"/>
                </a:solidFill>
              </a:rPr>
              <a:t> 2019 at 16:00pm – 18:00pm</a:t>
            </a:r>
            <a:br>
              <a:rPr lang="sv-SE" sz="2200" b="1">
                <a:solidFill>
                  <a:schemeClr val="lt1"/>
                </a:solidFill>
              </a:rPr>
            </a:br>
            <a:r>
              <a:rPr lang="sv-SE" sz="2200" b="1">
                <a:solidFill>
                  <a:schemeClr val="lt1"/>
                </a:solidFill>
              </a:rPr>
              <a:t>Venue: Conf. Room 5 (General Assembly Building)</a:t>
            </a:r>
            <a:br>
              <a:rPr lang="sv-SE" sz="2200" b="1">
                <a:solidFill>
                  <a:schemeClr val="lt1"/>
                </a:solidFill>
              </a:rPr>
            </a:br>
            <a:r>
              <a:rPr lang="sv-SE" sz="2200" b="1">
                <a:solidFill>
                  <a:schemeClr val="lt1"/>
                </a:solidFill>
              </a:rPr>
              <a:t>UN Headquarters, New York</a:t>
            </a:r>
            <a:br>
              <a:rPr lang="sv-SE" sz="1979" b="1">
                <a:solidFill>
                  <a:schemeClr val="lt1"/>
                </a:solidFill>
              </a:rPr>
            </a:br>
            <a:endParaRPr sz="2790" b="1">
              <a:solidFill>
                <a:schemeClr val="lt1"/>
              </a:solidFill>
            </a:endParaRPr>
          </a:p>
        </p:txBody>
      </p:sp>
      <p:sp>
        <p:nvSpPr>
          <p:cNvPr id="153" name="Google Shape;153;p1"/>
          <p:cNvSpPr txBox="1"/>
          <p:nvPr/>
        </p:nvSpPr>
        <p:spPr>
          <a:xfrm>
            <a:off x="4808538" y="6135688"/>
            <a:ext cx="4084637"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100" b="0" i="1" u="none" strike="noStrike" cap="none">
                <a:solidFill>
                  <a:schemeClr val="lt1"/>
                </a:solidFill>
                <a:latin typeface="Arial"/>
                <a:ea typeface="Arial"/>
                <a:cs typeface="Arial"/>
                <a:sym typeface="Arial"/>
              </a:rPr>
              <a:t>Positioning geospatial information to address global challenges</a:t>
            </a:r>
            <a:endParaRPr/>
          </a:p>
        </p:txBody>
      </p:sp>
      <p:sp>
        <p:nvSpPr>
          <p:cNvPr id="162" name="Google Shape;162;p1"/>
          <p:cNvSpPr/>
          <p:nvPr/>
        </p:nvSpPr>
        <p:spPr>
          <a:xfrm rot="-1221336">
            <a:off x="-304290" y="686521"/>
            <a:ext cx="289806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sv-SE" sz="2800" b="0" i="1" u="none" strike="noStrike" cap="none">
                <a:solidFill>
                  <a:schemeClr val="lt1"/>
                </a:solidFill>
                <a:latin typeface="Calibri"/>
                <a:ea typeface="Calibri"/>
                <a:cs typeface="Calibri"/>
                <a:sym typeface="Calibri"/>
              </a:rPr>
              <a:t>Open event</a:t>
            </a:r>
            <a:endParaRPr sz="1600" b="0" i="0" u="none" strike="noStrike" cap="none">
              <a:solidFill>
                <a:schemeClr val="lt1"/>
              </a:solidFill>
              <a:latin typeface="Calibri"/>
              <a:ea typeface="Calibri"/>
              <a:cs typeface="Calibri"/>
              <a:sym typeface="Calibri"/>
            </a:endParaRPr>
          </a:p>
        </p:txBody>
      </p:sp>
      <p:sp>
        <p:nvSpPr>
          <p:cNvPr id="14" name="Google Shape;81;p1">
            <a:extLst>
              <a:ext uri="{FF2B5EF4-FFF2-40B4-BE49-F238E27FC236}">
                <a16:creationId xmlns:a16="http://schemas.microsoft.com/office/drawing/2014/main" id="{3C03EC45-710E-4BB2-9C13-4026879DF982}"/>
              </a:ext>
            </a:extLst>
          </p:cNvPr>
          <p:cNvSpPr/>
          <p:nvPr/>
        </p:nvSpPr>
        <p:spPr>
          <a:xfrm>
            <a:off x="589650" y="4462193"/>
            <a:ext cx="7964700" cy="93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5" name="Google Shape;82;p1">
            <a:extLst>
              <a:ext uri="{FF2B5EF4-FFF2-40B4-BE49-F238E27FC236}">
                <a16:creationId xmlns:a16="http://schemas.microsoft.com/office/drawing/2014/main" id="{73E07EE2-2EB0-4391-A59C-D4FBC758077E}"/>
              </a:ext>
            </a:extLst>
          </p:cNvPr>
          <p:cNvGrpSpPr/>
          <p:nvPr/>
        </p:nvGrpSpPr>
        <p:grpSpPr>
          <a:xfrm>
            <a:off x="5386408" y="4633653"/>
            <a:ext cx="3066309" cy="657167"/>
            <a:chOff x="4082424" y="6756748"/>
            <a:chExt cx="2090191" cy="535501"/>
          </a:xfrm>
        </p:grpSpPr>
        <p:sp>
          <p:nvSpPr>
            <p:cNvPr id="16" name="Google Shape;83;p1">
              <a:extLst>
                <a:ext uri="{FF2B5EF4-FFF2-40B4-BE49-F238E27FC236}">
                  <a16:creationId xmlns:a16="http://schemas.microsoft.com/office/drawing/2014/main" id="{3CEF09F5-F7A8-4934-ADD5-A05084F0FEEF}"/>
                </a:ext>
              </a:extLst>
            </p:cNvPr>
            <p:cNvSpPr/>
            <p:nvPr/>
          </p:nvSpPr>
          <p:spPr>
            <a:xfrm>
              <a:off x="4697811" y="6756749"/>
              <a:ext cx="850200" cy="535500"/>
            </a:xfrm>
            <a:prstGeom prst="rect">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100"/>
                <a:buFont typeface="Arial"/>
                <a:buNone/>
              </a:pPr>
              <a:r>
                <a:rPr lang="sv-SE" sz="1100" b="0" i="0" u="none" strike="noStrike" cap="none">
                  <a:solidFill>
                    <a:srgbClr val="0000AB"/>
                  </a:solidFill>
                  <a:latin typeface="Calibri"/>
                  <a:ea typeface="Calibri"/>
                  <a:cs typeface="Calibri"/>
                  <a:sym typeface="Calibri"/>
                </a:rPr>
                <a:t>International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sv-SE" sz="1100" b="0" i="0" u="none" strike="noStrike" cap="none">
                  <a:solidFill>
                    <a:srgbClr val="0000AB"/>
                  </a:solidFill>
                  <a:latin typeface="Calibri"/>
                  <a:ea typeface="Calibri"/>
                  <a:cs typeface="Calibri"/>
                  <a:sym typeface="Calibri"/>
                </a:rPr>
                <a:t>Organization for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sv-SE" sz="1100" b="0" i="0" u="none" strike="noStrike" cap="none">
                  <a:solidFill>
                    <a:srgbClr val="0000AB"/>
                  </a:solidFill>
                  <a:latin typeface="Calibri"/>
                  <a:ea typeface="Calibri"/>
                  <a:cs typeface="Calibri"/>
                  <a:sym typeface="Calibri"/>
                </a:rPr>
                <a:t>Standardization</a:t>
              </a:r>
              <a:endParaRPr sz="1100" b="0" i="0" u="none" strike="noStrike" cap="none">
                <a:solidFill>
                  <a:srgbClr val="0000AB"/>
                </a:solidFill>
                <a:latin typeface="Calibri"/>
                <a:ea typeface="Calibri"/>
                <a:cs typeface="Calibri"/>
                <a:sym typeface="Calibri"/>
              </a:endParaRPr>
            </a:p>
          </p:txBody>
        </p:sp>
        <p:pic>
          <p:nvPicPr>
            <p:cNvPr id="17" name="Google Shape;84;p1">
              <a:extLst>
                <a:ext uri="{FF2B5EF4-FFF2-40B4-BE49-F238E27FC236}">
                  <a16:creationId xmlns:a16="http://schemas.microsoft.com/office/drawing/2014/main" id="{5C99EE59-2800-4ED9-8E9E-AEB7C676D713}"/>
                </a:ext>
              </a:extLst>
            </p:cNvPr>
            <p:cNvPicPr preferRelativeResize="0"/>
            <p:nvPr/>
          </p:nvPicPr>
          <p:blipFill rotWithShape="1">
            <a:blip r:embed="rId4">
              <a:alphaModFix/>
            </a:blip>
            <a:srcRect r="65185"/>
            <a:stretch/>
          </p:blipFill>
          <p:spPr>
            <a:xfrm>
              <a:off x="4082424" y="6756748"/>
              <a:ext cx="624673" cy="524487"/>
            </a:xfrm>
            <a:prstGeom prst="rect">
              <a:avLst/>
            </a:prstGeom>
            <a:noFill/>
            <a:ln>
              <a:noFill/>
            </a:ln>
          </p:spPr>
        </p:pic>
        <p:sp>
          <p:nvSpPr>
            <p:cNvPr id="18" name="Google Shape;85;p1">
              <a:extLst>
                <a:ext uri="{FF2B5EF4-FFF2-40B4-BE49-F238E27FC236}">
                  <a16:creationId xmlns:a16="http://schemas.microsoft.com/office/drawing/2014/main" id="{18783675-4629-473D-A67D-60466BC1EF17}"/>
                </a:ext>
              </a:extLst>
            </p:cNvPr>
            <p:cNvSpPr/>
            <p:nvPr/>
          </p:nvSpPr>
          <p:spPr>
            <a:xfrm>
              <a:off x="5548015" y="6756749"/>
              <a:ext cx="624600" cy="535500"/>
            </a:xfrm>
            <a:prstGeom prst="rect">
              <a:avLst/>
            </a:prstGeom>
            <a:solidFill>
              <a:schemeClr val="lt1"/>
            </a:solidFill>
            <a:ln>
              <a:noFill/>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800"/>
                <a:buFont typeface="Arial"/>
                <a:buNone/>
              </a:pPr>
              <a:r>
                <a:rPr lang="sv-SE" sz="1800" b="0" i="0" u="none" strike="noStrike" cap="none">
                  <a:solidFill>
                    <a:srgbClr val="0000AB"/>
                  </a:solidFill>
                  <a:latin typeface="Calibri"/>
                  <a:ea typeface="Calibri"/>
                  <a:cs typeface="Calibri"/>
                  <a:sym typeface="Calibri"/>
                </a:rPr>
                <a:t>TC 211</a:t>
              </a:r>
              <a:endParaRPr sz="1400" b="0" i="0" u="none" strike="noStrike" cap="none">
                <a:solidFill>
                  <a:srgbClr val="000000"/>
                </a:solidFill>
                <a:latin typeface="Arial"/>
                <a:ea typeface="Arial"/>
                <a:cs typeface="Arial"/>
                <a:sym typeface="Arial"/>
              </a:endParaRPr>
            </a:p>
          </p:txBody>
        </p:sp>
      </p:grpSp>
      <p:pic>
        <p:nvPicPr>
          <p:cNvPr id="19" name="Google Shape;86;p1">
            <a:extLst>
              <a:ext uri="{FF2B5EF4-FFF2-40B4-BE49-F238E27FC236}">
                <a16:creationId xmlns:a16="http://schemas.microsoft.com/office/drawing/2014/main" id="{9C53704E-7137-46FC-AF7B-36BED3B6B924}"/>
              </a:ext>
            </a:extLst>
          </p:cNvPr>
          <p:cNvPicPr preferRelativeResize="0"/>
          <p:nvPr/>
        </p:nvPicPr>
        <p:blipFill>
          <a:blip r:embed="rId5">
            <a:alphaModFix/>
          </a:blip>
          <a:stretch>
            <a:fillRect/>
          </a:stretch>
        </p:blipFill>
        <p:spPr>
          <a:xfrm>
            <a:off x="2933817" y="4595068"/>
            <a:ext cx="2084776" cy="695752"/>
          </a:xfrm>
          <a:prstGeom prst="rect">
            <a:avLst/>
          </a:prstGeom>
          <a:noFill/>
          <a:ln>
            <a:noFill/>
          </a:ln>
        </p:spPr>
      </p:pic>
      <p:pic>
        <p:nvPicPr>
          <p:cNvPr id="20" name="Google Shape;87;p1">
            <a:extLst>
              <a:ext uri="{FF2B5EF4-FFF2-40B4-BE49-F238E27FC236}">
                <a16:creationId xmlns:a16="http://schemas.microsoft.com/office/drawing/2014/main" id="{32371585-5715-4785-AD7D-72065FB17524}"/>
              </a:ext>
            </a:extLst>
          </p:cNvPr>
          <p:cNvPicPr preferRelativeResize="0"/>
          <p:nvPr/>
        </p:nvPicPr>
        <p:blipFill>
          <a:blip r:embed="rId6">
            <a:alphaModFix/>
          </a:blip>
          <a:stretch>
            <a:fillRect/>
          </a:stretch>
        </p:blipFill>
        <p:spPr>
          <a:xfrm>
            <a:off x="662825" y="4567124"/>
            <a:ext cx="1837932" cy="78022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0"/>
          <p:cNvSpPr txBox="1">
            <a:spLocks noGrp="1"/>
          </p:cNvSpPr>
          <p:nvPr>
            <p:ph type="title" idx="4294967295"/>
          </p:nvPr>
        </p:nvSpPr>
        <p:spPr>
          <a:xfrm>
            <a:off x="0" y="1905000"/>
            <a:ext cx="9144000" cy="1143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3959"/>
              <a:buFont typeface="Calibri"/>
              <a:buNone/>
            </a:pPr>
            <a:r>
              <a:rPr lang="sv-SE" sz="3959" b="1">
                <a:solidFill>
                  <a:srgbClr val="0070C0"/>
                </a:solidFill>
              </a:rPr>
              <a:t>Overview of Standards work </a:t>
            </a:r>
            <a:br>
              <a:rPr lang="sv-SE" sz="3959" b="1">
                <a:solidFill>
                  <a:srgbClr val="0070C0"/>
                </a:solidFill>
              </a:rPr>
            </a:br>
            <a:r>
              <a:rPr lang="sv-SE" sz="3959" b="1">
                <a:solidFill>
                  <a:srgbClr val="0070C0"/>
                </a:solidFill>
              </a:rPr>
              <a:t>supporting  the UN</a:t>
            </a:r>
            <a:endParaRPr sz="3959" b="1">
              <a:solidFill>
                <a:srgbClr val="0070C0"/>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5ef4f040b0_0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sv-SE" sz="3600">
                <a:solidFill>
                  <a:srgbClr val="0070C0"/>
                </a:solidFill>
              </a:rPr>
              <a:t>Areas of SDO support to UNGGIM</a:t>
            </a:r>
            <a:endParaRPr sz="3600">
              <a:solidFill>
                <a:srgbClr val="0070C0"/>
              </a:solidFill>
            </a:endParaRPr>
          </a:p>
        </p:txBody>
      </p:sp>
      <p:sp>
        <p:nvSpPr>
          <p:cNvPr id="229" name="Google Shape;229;g5ef4f040b0_0_0"/>
          <p:cNvSpPr txBox="1">
            <a:spLocks noGrp="1"/>
          </p:cNvSpPr>
          <p:nvPr>
            <p:ph type="body" idx="1"/>
          </p:nvPr>
        </p:nvSpPr>
        <p:spPr>
          <a:xfrm>
            <a:off x="247500" y="1494200"/>
            <a:ext cx="8896500" cy="4526100"/>
          </a:xfrm>
          <a:prstGeom prst="rect">
            <a:avLst/>
          </a:prstGeom>
        </p:spPr>
        <p:txBody>
          <a:bodyPr spcFirstLastPara="1" wrap="square" lIns="91425" tIns="45700" rIns="91425" bIns="45700" anchor="t" anchorCtr="0">
            <a:noAutofit/>
          </a:bodyPr>
          <a:lstStyle/>
          <a:p>
            <a:pPr marL="457200" lvl="0" indent="-419100" algn="l" rtl="0">
              <a:spcBef>
                <a:spcPts val="360"/>
              </a:spcBef>
              <a:spcAft>
                <a:spcPts val="0"/>
              </a:spcAft>
              <a:buClr>
                <a:srgbClr val="0070C0"/>
              </a:buClr>
              <a:buSzPts val="3000"/>
              <a:buChar char="•"/>
            </a:pPr>
            <a:r>
              <a:rPr lang="sv-SE" sz="3000">
                <a:solidFill>
                  <a:srgbClr val="0070C0"/>
                </a:solidFill>
              </a:rPr>
              <a:t>Integrated Geospatial Information Framework</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Guide to the Role of Standards in Geospatial Information Management</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Integration of Statistical and Geospatial information</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Land Administration</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Marine Geospatial Information</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Sustainable Development Goals</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Geospatial Information and Services for Disasters</a:t>
            </a:r>
            <a:endParaRPr sz="3000">
              <a:solidFill>
                <a:srgbClr val="0070C0"/>
              </a:solidFill>
            </a:endParaRPr>
          </a:p>
          <a:p>
            <a:pPr marL="457200" lvl="0" indent="-419100" algn="l" rtl="0">
              <a:spcBef>
                <a:spcPts val="0"/>
              </a:spcBef>
              <a:spcAft>
                <a:spcPts val="0"/>
              </a:spcAft>
              <a:buClr>
                <a:srgbClr val="0070C0"/>
              </a:buClr>
              <a:buSzPts val="3000"/>
              <a:buChar char="•"/>
            </a:pPr>
            <a:r>
              <a:rPr lang="sv-SE" sz="3000">
                <a:solidFill>
                  <a:srgbClr val="0070C0"/>
                </a:solidFill>
              </a:rPr>
              <a:t>Arctic Spatial Data Infrastructure </a:t>
            </a:r>
            <a:endParaRPr sz="3000">
              <a:solidFill>
                <a:srgbClr val="0070C0"/>
              </a:solidFill>
            </a:endParaRPr>
          </a:p>
          <a:p>
            <a:pPr marL="457200" lvl="0" indent="-342900" algn="l" rtl="0">
              <a:spcBef>
                <a:spcPts val="0"/>
              </a:spcBef>
              <a:spcAft>
                <a:spcPts val="0"/>
              </a:spcAft>
              <a:buSzPts val="1800"/>
              <a:buChar char="•"/>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title"/>
          </p:nvPr>
        </p:nvSpPr>
        <p:spPr>
          <a:xfrm>
            <a:off x="457200" y="909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Standards are applicable to SDGs</a:t>
            </a:r>
            <a:endParaRPr/>
          </a:p>
        </p:txBody>
      </p:sp>
      <p:pic>
        <p:nvPicPr>
          <p:cNvPr id="235" name="Google Shape;235;p11"/>
          <p:cNvPicPr preferRelativeResize="0"/>
          <p:nvPr/>
        </p:nvPicPr>
        <p:blipFill rotWithShape="1">
          <a:blip r:embed="rId3">
            <a:alphaModFix/>
          </a:blip>
          <a:srcRect r="46757"/>
          <a:stretch/>
        </p:blipFill>
        <p:spPr>
          <a:xfrm>
            <a:off x="963826" y="1009189"/>
            <a:ext cx="7405985" cy="2330684"/>
          </a:xfrm>
          <a:prstGeom prst="rect">
            <a:avLst/>
          </a:prstGeom>
          <a:noFill/>
          <a:ln>
            <a:noFill/>
          </a:ln>
        </p:spPr>
      </p:pic>
      <p:pic>
        <p:nvPicPr>
          <p:cNvPr id="236" name="Google Shape;236;p11"/>
          <p:cNvPicPr preferRelativeResize="0"/>
          <p:nvPr/>
        </p:nvPicPr>
        <p:blipFill rotWithShape="1">
          <a:blip r:embed="rId3">
            <a:alphaModFix/>
          </a:blip>
          <a:srcRect l="52702" t="19291"/>
          <a:stretch/>
        </p:blipFill>
        <p:spPr>
          <a:xfrm>
            <a:off x="1460453" y="3146230"/>
            <a:ext cx="6412730" cy="1833543"/>
          </a:xfrm>
          <a:prstGeom prst="rect">
            <a:avLst/>
          </a:prstGeom>
          <a:noFill/>
          <a:ln>
            <a:noFill/>
          </a:ln>
        </p:spPr>
      </p:pic>
      <p:sp>
        <p:nvSpPr>
          <p:cNvPr id="237" name="Google Shape;237;p11"/>
          <p:cNvSpPr txBox="1"/>
          <p:nvPr/>
        </p:nvSpPr>
        <p:spPr>
          <a:xfrm>
            <a:off x="457200" y="4985484"/>
            <a:ext cx="8229600" cy="577200"/>
          </a:xfrm>
          <a:prstGeom prst="rect">
            <a:avLst/>
          </a:prstGeom>
          <a:noFill/>
          <a:ln>
            <a:noFill/>
          </a:ln>
        </p:spPr>
        <p:txBody>
          <a:bodyPr spcFirstLastPara="1" wrap="square" lIns="91425" tIns="45700" rIns="91425" bIns="45700" anchor="t" anchorCtr="0">
            <a:normAutofit fontScale="62500" lnSpcReduction="20000"/>
          </a:bodyPr>
          <a:lstStyle/>
          <a:p>
            <a:pPr marL="0" marR="0" lvl="0" indent="0" algn="ctr" rtl="0">
              <a:spcBef>
                <a:spcPts val="0"/>
              </a:spcBef>
              <a:spcAft>
                <a:spcPts val="0"/>
              </a:spcAft>
              <a:buClr>
                <a:srgbClr val="0070C0"/>
              </a:buClr>
              <a:buSzPts val="2800"/>
              <a:buFont typeface="Arial"/>
              <a:buNone/>
            </a:pPr>
            <a:r>
              <a:rPr lang="sv-SE" sz="2800">
                <a:solidFill>
                  <a:srgbClr val="0070C0"/>
                </a:solidFill>
                <a:latin typeface="Calibri"/>
                <a:ea typeface="Calibri"/>
                <a:cs typeface="Calibri"/>
                <a:sym typeface="Calibri"/>
              </a:rPr>
              <a:t>E.g. 957 ISO standards are directly applicable to SDGs</a:t>
            </a:r>
            <a:endParaRPr sz="2800">
              <a:solidFill>
                <a:srgbClr val="0070C0"/>
              </a:solidFill>
              <a:latin typeface="Calibri"/>
              <a:ea typeface="Calibri"/>
              <a:cs typeface="Calibri"/>
              <a:sym typeface="Calibri"/>
            </a:endParaRPr>
          </a:p>
          <a:p>
            <a:pPr marL="0" marR="0" lvl="0" indent="0" algn="ctr" rtl="0">
              <a:spcBef>
                <a:spcPts val="0"/>
              </a:spcBef>
              <a:spcAft>
                <a:spcPts val="0"/>
              </a:spcAft>
              <a:buClr>
                <a:srgbClr val="0070C0"/>
              </a:buClr>
              <a:buSzPts val="2800"/>
              <a:buFont typeface="Arial"/>
              <a:buNone/>
            </a:pPr>
            <a:r>
              <a:rPr lang="sv-SE" sz="2800">
                <a:solidFill>
                  <a:srgbClr val="0070C0"/>
                </a:solidFill>
                <a:latin typeface="Calibri"/>
                <a:ea typeface="Calibri"/>
                <a:cs typeface="Calibri"/>
                <a:sym typeface="Calibri"/>
              </a:rPr>
              <a:t>https://www.iso.org/sdgs.html</a:t>
            </a:r>
            <a:endParaRPr sz="2800">
              <a:solidFill>
                <a:srgbClr val="0070C0"/>
              </a:solidFill>
              <a:latin typeface="Calibri"/>
              <a:ea typeface="Calibri"/>
              <a:cs typeface="Calibri"/>
              <a:sym typeface="Calibri"/>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Standards support Fundamental data  </a:t>
            </a:r>
            <a:br>
              <a:rPr lang="sv-SE" sz="3200" b="1">
                <a:solidFill>
                  <a:srgbClr val="0070C0"/>
                </a:solidFill>
              </a:rPr>
            </a:br>
            <a:r>
              <a:rPr lang="sv-SE" sz="2800" b="1">
                <a:solidFill>
                  <a:srgbClr val="7F7F7F"/>
                </a:solidFill>
              </a:rPr>
              <a:t>(which support SDGs)</a:t>
            </a:r>
            <a:endParaRPr sz="3200" b="1">
              <a:solidFill>
                <a:srgbClr val="7F7F7F"/>
              </a:solidFill>
            </a:endParaRPr>
          </a:p>
        </p:txBody>
      </p:sp>
      <p:grpSp>
        <p:nvGrpSpPr>
          <p:cNvPr id="243" name="Google Shape;243;p12"/>
          <p:cNvGrpSpPr/>
          <p:nvPr/>
        </p:nvGrpSpPr>
        <p:grpSpPr>
          <a:xfrm>
            <a:off x="5614934" y="1870698"/>
            <a:ext cx="3051672" cy="3542574"/>
            <a:chOff x="5614934" y="1870698"/>
            <a:chExt cx="3051672" cy="3542574"/>
          </a:xfrm>
        </p:grpSpPr>
        <p:sp>
          <p:nvSpPr>
            <p:cNvPr id="244" name="Google Shape;244;p12"/>
            <p:cNvSpPr/>
            <p:nvPr/>
          </p:nvSpPr>
          <p:spPr>
            <a:xfrm>
              <a:off x="5614934" y="1870698"/>
              <a:ext cx="3051672" cy="3542574"/>
            </a:xfrm>
            <a:prstGeom prst="ellipse">
              <a:avLst/>
            </a:prstGeom>
            <a:solidFill>
              <a:srgbClr val="DAE5F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45" name="Google Shape;245;p12"/>
            <p:cNvGrpSpPr/>
            <p:nvPr/>
          </p:nvGrpSpPr>
          <p:grpSpPr>
            <a:xfrm>
              <a:off x="5984327" y="2267075"/>
              <a:ext cx="2333546" cy="2985072"/>
              <a:chOff x="5661691" y="1017746"/>
              <a:chExt cx="3347851" cy="4282571"/>
            </a:xfrm>
          </p:grpSpPr>
          <p:pic>
            <p:nvPicPr>
              <p:cNvPr id="246" name="Google Shape;246;p12"/>
              <p:cNvPicPr preferRelativeResize="0"/>
              <p:nvPr/>
            </p:nvPicPr>
            <p:blipFill rotWithShape="1">
              <a:blip r:embed="rId3">
                <a:alphaModFix/>
              </a:blip>
              <a:srcRect r="43527"/>
              <a:stretch/>
            </p:blipFill>
            <p:spPr>
              <a:xfrm>
                <a:off x="5661691" y="1017746"/>
                <a:ext cx="3347851" cy="2160000"/>
              </a:xfrm>
              <a:prstGeom prst="rect">
                <a:avLst/>
              </a:prstGeom>
              <a:noFill/>
              <a:ln>
                <a:noFill/>
              </a:ln>
            </p:spPr>
          </p:pic>
          <p:pic>
            <p:nvPicPr>
              <p:cNvPr id="247" name="Google Shape;247;p12"/>
              <p:cNvPicPr preferRelativeResize="0"/>
              <p:nvPr/>
            </p:nvPicPr>
            <p:blipFill rotWithShape="1">
              <a:blip r:embed="rId3">
                <a:alphaModFix/>
              </a:blip>
              <a:srcRect l="57044"/>
              <a:stretch/>
            </p:blipFill>
            <p:spPr>
              <a:xfrm>
                <a:off x="6019157" y="3140317"/>
                <a:ext cx="2546569" cy="2160000"/>
              </a:xfrm>
              <a:prstGeom prst="rect">
                <a:avLst/>
              </a:prstGeom>
              <a:noFill/>
              <a:ln>
                <a:noFill/>
              </a:ln>
            </p:spPr>
          </p:pic>
        </p:grpSp>
      </p:grpSp>
      <p:grpSp>
        <p:nvGrpSpPr>
          <p:cNvPr id="248" name="Google Shape;248;p12"/>
          <p:cNvGrpSpPr/>
          <p:nvPr/>
        </p:nvGrpSpPr>
        <p:grpSpPr>
          <a:xfrm>
            <a:off x="1351147" y="1648567"/>
            <a:ext cx="4143376" cy="3417888"/>
            <a:chOff x="1000100" y="1428736"/>
            <a:chExt cx="4143406" cy="3417149"/>
          </a:xfrm>
        </p:grpSpPr>
        <p:cxnSp>
          <p:nvCxnSpPr>
            <p:cNvPr id="249" name="Google Shape;249;p12"/>
            <p:cNvCxnSpPr/>
            <p:nvPr/>
          </p:nvCxnSpPr>
          <p:spPr>
            <a:xfrm>
              <a:off x="2786051" y="3285709"/>
              <a:ext cx="1714512" cy="214267"/>
            </a:xfrm>
            <a:prstGeom prst="straightConnector1">
              <a:avLst/>
            </a:prstGeom>
            <a:noFill/>
            <a:ln w="38100" cap="flat" cmpd="sng">
              <a:solidFill>
                <a:srgbClr val="7030A0"/>
              </a:solidFill>
              <a:prstDash val="dot"/>
              <a:round/>
              <a:headEnd type="none" w="sm" len="sm"/>
              <a:tailEnd type="triangle" w="med" len="med"/>
            </a:ln>
          </p:spPr>
        </p:cxnSp>
        <p:cxnSp>
          <p:nvCxnSpPr>
            <p:cNvPr id="250" name="Google Shape;250;p12"/>
            <p:cNvCxnSpPr/>
            <p:nvPr/>
          </p:nvCxnSpPr>
          <p:spPr>
            <a:xfrm>
              <a:off x="2465374" y="1703315"/>
              <a:ext cx="2428893" cy="1214174"/>
            </a:xfrm>
            <a:prstGeom prst="straightConnector1">
              <a:avLst/>
            </a:prstGeom>
            <a:noFill/>
            <a:ln w="38100" cap="flat" cmpd="sng">
              <a:solidFill>
                <a:srgbClr val="7030A0"/>
              </a:solidFill>
              <a:prstDash val="dot"/>
              <a:round/>
              <a:headEnd type="none" w="sm" len="sm"/>
              <a:tailEnd type="triangle" w="med" len="med"/>
            </a:ln>
          </p:spPr>
        </p:cxnSp>
        <p:cxnSp>
          <p:nvCxnSpPr>
            <p:cNvPr id="251" name="Google Shape;251;p12"/>
            <p:cNvCxnSpPr/>
            <p:nvPr/>
          </p:nvCxnSpPr>
          <p:spPr>
            <a:xfrm>
              <a:off x="1000100" y="2357223"/>
              <a:ext cx="3643339" cy="785642"/>
            </a:xfrm>
            <a:prstGeom prst="straightConnector1">
              <a:avLst/>
            </a:prstGeom>
            <a:noFill/>
            <a:ln w="38100" cap="flat" cmpd="sng">
              <a:solidFill>
                <a:srgbClr val="7030A0"/>
              </a:solidFill>
              <a:prstDash val="dot"/>
              <a:round/>
              <a:headEnd type="none" w="sm" len="sm"/>
              <a:tailEnd type="triangle" w="med" len="med"/>
            </a:ln>
          </p:spPr>
        </p:cxnSp>
        <p:cxnSp>
          <p:nvCxnSpPr>
            <p:cNvPr id="252" name="Google Shape;252;p12"/>
            <p:cNvCxnSpPr/>
            <p:nvPr/>
          </p:nvCxnSpPr>
          <p:spPr>
            <a:xfrm>
              <a:off x="1071539" y="1428736"/>
              <a:ext cx="3667152" cy="1607790"/>
            </a:xfrm>
            <a:prstGeom prst="straightConnector1">
              <a:avLst/>
            </a:prstGeom>
            <a:noFill/>
            <a:ln w="38100" cap="flat" cmpd="sng">
              <a:solidFill>
                <a:srgbClr val="7030A0"/>
              </a:solidFill>
              <a:prstDash val="dot"/>
              <a:round/>
              <a:headEnd type="none" w="sm" len="sm"/>
              <a:tailEnd type="triangle" w="med" len="med"/>
            </a:ln>
          </p:spPr>
        </p:cxnSp>
        <p:cxnSp>
          <p:nvCxnSpPr>
            <p:cNvPr id="253" name="Google Shape;253;p12"/>
            <p:cNvCxnSpPr/>
            <p:nvPr/>
          </p:nvCxnSpPr>
          <p:spPr>
            <a:xfrm>
              <a:off x="1463653" y="2965104"/>
              <a:ext cx="3071835" cy="357111"/>
            </a:xfrm>
            <a:prstGeom prst="straightConnector1">
              <a:avLst/>
            </a:prstGeom>
            <a:noFill/>
            <a:ln w="38100" cap="flat" cmpd="sng">
              <a:solidFill>
                <a:srgbClr val="7030A0"/>
              </a:solidFill>
              <a:prstDash val="dot"/>
              <a:round/>
              <a:headEnd type="none" w="sm" len="sm"/>
              <a:tailEnd type="triangle" w="med" len="med"/>
            </a:ln>
          </p:spPr>
        </p:cxnSp>
        <p:cxnSp>
          <p:nvCxnSpPr>
            <p:cNvPr id="254" name="Google Shape;254;p12"/>
            <p:cNvCxnSpPr/>
            <p:nvPr/>
          </p:nvCxnSpPr>
          <p:spPr>
            <a:xfrm rot="-5400000" flipH="1">
              <a:off x="4422896" y="2030229"/>
              <a:ext cx="1084029" cy="357190"/>
            </a:xfrm>
            <a:prstGeom prst="straightConnector1">
              <a:avLst/>
            </a:prstGeom>
            <a:noFill/>
            <a:ln w="38100" cap="flat" cmpd="sng">
              <a:solidFill>
                <a:srgbClr val="7030A0"/>
              </a:solidFill>
              <a:prstDash val="dot"/>
              <a:round/>
              <a:headEnd type="none" w="sm" len="sm"/>
              <a:tailEnd type="triangle" w="med" len="med"/>
            </a:ln>
          </p:spPr>
        </p:cxnSp>
        <p:cxnSp>
          <p:nvCxnSpPr>
            <p:cNvPr id="255" name="Google Shape;255;p12"/>
            <p:cNvCxnSpPr/>
            <p:nvPr/>
          </p:nvCxnSpPr>
          <p:spPr>
            <a:xfrm rot="10800000" flipH="1">
              <a:off x="3357555" y="3999930"/>
              <a:ext cx="1285884" cy="571376"/>
            </a:xfrm>
            <a:prstGeom prst="straightConnector1">
              <a:avLst/>
            </a:prstGeom>
            <a:noFill/>
            <a:ln w="38100" cap="flat" cmpd="sng">
              <a:solidFill>
                <a:srgbClr val="7030A0"/>
              </a:solidFill>
              <a:prstDash val="dot"/>
              <a:round/>
              <a:headEnd type="none" w="sm" len="sm"/>
              <a:tailEnd type="triangle" w="med" len="med"/>
            </a:ln>
          </p:spPr>
        </p:cxnSp>
        <p:cxnSp>
          <p:nvCxnSpPr>
            <p:cNvPr id="256" name="Google Shape;256;p12"/>
            <p:cNvCxnSpPr/>
            <p:nvPr/>
          </p:nvCxnSpPr>
          <p:spPr>
            <a:xfrm rot="-5400000">
              <a:off x="4560159" y="4310164"/>
              <a:ext cx="571376" cy="500066"/>
            </a:xfrm>
            <a:prstGeom prst="straightConnector1">
              <a:avLst/>
            </a:prstGeom>
            <a:noFill/>
            <a:ln w="38100" cap="flat" cmpd="sng">
              <a:solidFill>
                <a:srgbClr val="7030A0"/>
              </a:solidFill>
              <a:prstDash val="dot"/>
              <a:round/>
              <a:headEnd type="none" w="sm" len="sm"/>
              <a:tailEnd type="triangle" w="med" len="med"/>
            </a:ln>
          </p:spPr>
        </p:cxnSp>
        <p:cxnSp>
          <p:nvCxnSpPr>
            <p:cNvPr id="257" name="Google Shape;257;p12"/>
            <p:cNvCxnSpPr/>
            <p:nvPr/>
          </p:nvCxnSpPr>
          <p:spPr>
            <a:xfrm rot="10800000" flipH="1">
              <a:off x="1857356" y="3857086"/>
              <a:ext cx="2714645" cy="571376"/>
            </a:xfrm>
            <a:prstGeom prst="straightConnector1">
              <a:avLst/>
            </a:prstGeom>
            <a:noFill/>
            <a:ln w="38100" cap="flat" cmpd="sng">
              <a:solidFill>
                <a:srgbClr val="7030A0"/>
              </a:solidFill>
              <a:prstDash val="dot"/>
              <a:round/>
              <a:headEnd type="none" w="sm" len="sm"/>
              <a:tailEnd type="triangle" w="med" len="med"/>
            </a:ln>
          </p:spPr>
        </p:cxnSp>
        <p:cxnSp>
          <p:nvCxnSpPr>
            <p:cNvPr id="258" name="Google Shape;258;p12"/>
            <p:cNvCxnSpPr/>
            <p:nvPr/>
          </p:nvCxnSpPr>
          <p:spPr>
            <a:xfrm rot="10800000" flipH="1">
              <a:off x="1225527" y="3714242"/>
              <a:ext cx="3286149" cy="142844"/>
            </a:xfrm>
            <a:prstGeom prst="straightConnector1">
              <a:avLst/>
            </a:prstGeom>
            <a:noFill/>
            <a:ln w="38100" cap="flat" cmpd="sng">
              <a:solidFill>
                <a:srgbClr val="7030A0"/>
              </a:solidFill>
              <a:prstDash val="dot"/>
              <a:round/>
              <a:headEnd type="none" w="sm" len="sm"/>
              <a:tailEnd type="triangle" w="med" len="med"/>
            </a:ln>
          </p:spPr>
        </p:cxnSp>
      </p:grpSp>
      <p:pic>
        <p:nvPicPr>
          <p:cNvPr id="3" name="Bildobjekt 2">
            <a:extLst>
              <a:ext uri="{FF2B5EF4-FFF2-40B4-BE49-F238E27FC236}">
                <a16:creationId xmlns:a16="http://schemas.microsoft.com/office/drawing/2014/main" id="{6806A92B-5DC3-47F9-9F00-4DD464FDACC9}"/>
              </a:ext>
            </a:extLst>
          </p:cNvPr>
          <p:cNvPicPr>
            <a:picLocks noChangeAspect="1"/>
          </p:cNvPicPr>
          <p:nvPr/>
        </p:nvPicPr>
        <p:blipFill>
          <a:blip r:embed="rId4"/>
          <a:stretch>
            <a:fillRect/>
          </a:stretch>
        </p:blipFill>
        <p:spPr>
          <a:xfrm>
            <a:off x="44346" y="1106958"/>
            <a:ext cx="5456393" cy="4797968"/>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Standards support </a:t>
            </a:r>
            <a:br>
              <a:rPr lang="sv-SE" sz="3200" b="1">
                <a:solidFill>
                  <a:srgbClr val="0070C0"/>
                </a:solidFill>
              </a:rPr>
            </a:br>
            <a:r>
              <a:rPr lang="sv-SE" sz="3200" b="1">
                <a:solidFill>
                  <a:srgbClr val="0070C0"/>
                </a:solidFill>
              </a:rPr>
              <a:t>Integrated Geospatial Information Framework</a:t>
            </a:r>
            <a:br>
              <a:rPr lang="sv-SE" sz="3200" b="1">
                <a:solidFill>
                  <a:srgbClr val="0070C0"/>
                </a:solidFill>
              </a:rPr>
            </a:br>
            <a:r>
              <a:rPr lang="sv-SE" sz="2800" b="1">
                <a:solidFill>
                  <a:srgbClr val="7F7F7F"/>
                </a:solidFill>
              </a:rPr>
              <a:t>(which support SDGs)</a:t>
            </a:r>
            <a:endParaRPr sz="3200" b="1">
              <a:solidFill>
                <a:srgbClr val="7F7F7F"/>
              </a:solidFill>
            </a:endParaRPr>
          </a:p>
        </p:txBody>
      </p:sp>
      <p:sp>
        <p:nvSpPr>
          <p:cNvPr id="278" name="Google Shape;278;p13"/>
          <p:cNvSpPr txBox="1"/>
          <p:nvPr/>
        </p:nvSpPr>
        <p:spPr>
          <a:xfrm>
            <a:off x="212575" y="1550700"/>
            <a:ext cx="5186100" cy="4526100"/>
          </a:xfrm>
          <a:prstGeom prst="rect">
            <a:avLst/>
          </a:prstGeom>
          <a:noFill/>
          <a:ln>
            <a:noFill/>
          </a:ln>
        </p:spPr>
        <p:txBody>
          <a:bodyPr spcFirstLastPara="1" wrap="square" lIns="91425" tIns="45700" rIns="91425" bIns="45700" anchor="t" anchorCtr="0">
            <a:noAutofit/>
          </a:bodyPr>
          <a:lstStyle/>
          <a:p>
            <a:pPr marL="0" marR="0" lvl="0" indent="0" algn="l" rtl="0">
              <a:spcBef>
                <a:spcPts val="480"/>
              </a:spcBef>
              <a:spcAft>
                <a:spcPts val="0"/>
              </a:spcAft>
              <a:buClr>
                <a:srgbClr val="0070C0"/>
              </a:buClr>
              <a:buSzPts val="2400"/>
              <a:buFont typeface="Arial"/>
              <a:buNone/>
            </a:pPr>
            <a:r>
              <a:rPr lang="sv-SE" sz="2400" b="1" i="1">
                <a:solidFill>
                  <a:srgbClr val="0070C0"/>
                </a:solidFill>
                <a:latin typeface="Calibri"/>
                <a:ea typeface="Calibri"/>
                <a:cs typeface="Calibri"/>
                <a:sym typeface="Calibri"/>
              </a:rPr>
              <a:t>Strategic Pathway 6 – Standards</a:t>
            </a:r>
            <a:endParaRPr/>
          </a:p>
          <a:p>
            <a:pPr marL="342900" marR="0" lvl="0" indent="-342900" algn="l" rtl="0">
              <a:spcBef>
                <a:spcPts val="480"/>
              </a:spcBef>
              <a:spcAft>
                <a:spcPts val="0"/>
              </a:spcAft>
              <a:buClr>
                <a:srgbClr val="0070C0"/>
              </a:buClr>
              <a:buSzPts val="2400"/>
              <a:buFont typeface="Arial"/>
              <a:buChar char="•"/>
            </a:pPr>
            <a:r>
              <a:rPr lang="sv-SE" sz="2400">
                <a:solidFill>
                  <a:srgbClr val="0070C0"/>
                </a:solidFill>
                <a:latin typeface="Calibri"/>
                <a:ea typeface="Calibri"/>
                <a:cs typeface="Calibri"/>
                <a:sym typeface="Calibri"/>
              </a:rPr>
              <a:t>Organization</a:t>
            </a:r>
            <a:endParaRPr sz="2400">
              <a:solidFill>
                <a:srgbClr val="0070C0"/>
              </a:solidFill>
              <a:latin typeface="Calibri"/>
              <a:ea typeface="Calibri"/>
              <a:cs typeface="Calibri"/>
              <a:sym typeface="Calibri"/>
            </a:endParaRPr>
          </a:p>
          <a:p>
            <a:pPr marL="914400" marR="0" lvl="1" indent="-381000" algn="l" rtl="0">
              <a:spcBef>
                <a:spcPts val="480"/>
              </a:spcBef>
              <a:spcAft>
                <a:spcPts val="0"/>
              </a:spcAft>
              <a:buClr>
                <a:srgbClr val="0070C0"/>
              </a:buClr>
              <a:buSzPts val="2400"/>
              <a:buFont typeface="Arial"/>
              <a:buChar char="○"/>
            </a:pPr>
            <a:r>
              <a:rPr lang="sv-SE" sz="2400">
                <a:solidFill>
                  <a:srgbClr val="0070C0"/>
                </a:solidFill>
                <a:latin typeface="Calibri"/>
                <a:ea typeface="Calibri"/>
                <a:cs typeface="Calibri"/>
                <a:sym typeface="Calibri"/>
              </a:rPr>
              <a:t>Context and Rationale</a:t>
            </a:r>
            <a:endParaRPr sz="2400">
              <a:solidFill>
                <a:srgbClr val="0070C0"/>
              </a:solidFill>
              <a:latin typeface="Calibri"/>
              <a:ea typeface="Calibri"/>
              <a:cs typeface="Calibri"/>
              <a:sym typeface="Calibri"/>
            </a:endParaRPr>
          </a:p>
          <a:p>
            <a:pPr marL="914400" marR="0" lvl="1" indent="-381000" algn="l" rtl="0">
              <a:spcBef>
                <a:spcPts val="480"/>
              </a:spcBef>
              <a:spcAft>
                <a:spcPts val="0"/>
              </a:spcAft>
              <a:buClr>
                <a:srgbClr val="0070C0"/>
              </a:buClr>
              <a:buSzPts val="2400"/>
              <a:buFont typeface="Arial"/>
              <a:buChar char="○"/>
            </a:pPr>
            <a:r>
              <a:rPr lang="sv-SE" sz="2400">
                <a:solidFill>
                  <a:srgbClr val="0070C0"/>
                </a:solidFill>
                <a:latin typeface="Calibri"/>
                <a:ea typeface="Calibri"/>
                <a:cs typeface="Calibri"/>
                <a:sym typeface="Calibri"/>
              </a:rPr>
              <a:t>Key Elements -&gt;</a:t>
            </a:r>
            <a:endParaRPr/>
          </a:p>
          <a:p>
            <a:pPr marL="914400" marR="0" lvl="1" indent="-381000" algn="l" rtl="0">
              <a:spcBef>
                <a:spcPts val="480"/>
              </a:spcBef>
              <a:spcAft>
                <a:spcPts val="0"/>
              </a:spcAft>
              <a:buClr>
                <a:srgbClr val="0070C0"/>
              </a:buClr>
              <a:buSzPts val="2400"/>
              <a:buFont typeface="Arial"/>
              <a:buChar char="○"/>
            </a:pPr>
            <a:r>
              <a:rPr lang="sv-SE" sz="2400">
                <a:solidFill>
                  <a:srgbClr val="0070C0"/>
                </a:solidFill>
                <a:latin typeface="Calibri"/>
                <a:ea typeface="Calibri"/>
                <a:cs typeface="Calibri"/>
                <a:sym typeface="Calibri"/>
              </a:rPr>
              <a:t>Principles</a:t>
            </a:r>
            <a:endParaRPr sz="2400">
              <a:solidFill>
                <a:srgbClr val="0070C0"/>
              </a:solidFill>
              <a:latin typeface="Calibri"/>
              <a:ea typeface="Calibri"/>
              <a:cs typeface="Calibri"/>
              <a:sym typeface="Calibri"/>
            </a:endParaRPr>
          </a:p>
          <a:p>
            <a:pPr marL="914400" marR="0" lvl="1" indent="-381000" algn="l" rtl="0">
              <a:spcBef>
                <a:spcPts val="480"/>
              </a:spcBef>
              <a:spcAft>
                <a:spcPts val="0"/>
              </a:spcAft>
              <a:buClr>
                <a:srgbClr val="0070C0"/>
              </a:buClr>
              <a:buSzPts val="2400"/>
              <a:buFont typeface="Arial"/>
              <a:buChar char="○"/>
            </a:pPr>
            <a:r>
              <a:rPr lang="sv-SE" sz="2400">
                <a:solidFill>
                  <a:srgbClr val="0070C0"/>
                </a:solidFill>
                <a:latin typeface="Calibri"/>
                <a:ea typeface="Calibri"/>
                <a:cs typeface="Calibri"/>
                <a:sym typeface="Calibri"/>
              </a:rPr>
              <a:t>Recommendations (for implementing a National Framework)</a:t>
            </a:r>
            <a:endParaRPr sz="2400">
              <a:solidFill>
                <a:srgbClr val="0070C0"/>
              </a:solidFill>
              <a:latin typeface="Calibri"/>
              <a:ea typeface="Calibri"/>
              <a:cs typeface="Calibri"/>
              <a:sym typeface="Calibri"/>
            </a:endParaRPr>
          </a:p>
          <a:p>
            <a:pPr marL="457200" marR="0" lvl="0" indent="-381000" algn="l" rtl="0">
              <a:spcBef>
                <a:spcPts val="0"/>
              </a:spcBef>
              <a:spcAft>
                <a:spcPts val="0"/>
              </a:spcAft>
              <a:buClr>
                <a:srgbClr val="0070C0"/>
              </a:buClr>
              <a:buSzPts val="2400"/>
              <a:buFont typeface="Calibri"/>
              <a:buChar char="•"/>
            </a:pPr>
            <a:r>
              <a:rPr lang="sv-SE" sz="2400">
                <a:solidFill>
                  <a:srgbClr val="0070C0"/>
                </a:solidFill>
                <a:latin typeface="Calibri"/>
                <a:ea typeface="Calibri"/>
                <a:cs typeface="Calibri"/>
                <a:sym typeface="Calibri"/>
              </a:rPr>
              <a:t>In work by ISO, OGC, IHO with draft expected by late August 2019.</a:t>
            </a:r>
            <a:endParaRPr sz="2400">
              <a:solidFill>
                <a:srgbClr val="0070C0"/>
              </a:solidFill>
              <a:latin typeface="Calibri"/>
              <a:ea typeface="Calibri"/>
              <a:cs typeface="Calibri"/>
              <a:sym typeface="Calibri"/>
            </a:endParaRPr>
          </a:p>
          <a:p>
            <a:pPr marL="0" marR="0" lvl="0" indent="0" algn="l" rtl="0">
              <a:spcBef>
                <a:spcPts val="480"/>
              </a:spcBef>
              <a:spcAft>
                <a:spcPts val="0"/>
              </a:spcAft>
              <a:buClr>
                <a:schemeClr val="dk1"/>
              </a:buClr>
              <a:buSzPts val="2400"/>
              <a:buFont typeface="Arial"/>
              <a:buNone/>
            </a:pPr>
            <a:endParaRPr sz="2400">
              <a:solidFill>
                <a:srgbClr val="0070C0"/>
              </a:solidFill>
              <a:latin typeface="Calibri"/>
              <a:ea typeface="Calibri"/>
              <a:cs typeface="Calibri"/>
              <a:sym typeface="Calibri"/>
            </a:endParaRPr>
          </a:p>
          <a:p>
            <a:pPr marL="0" marR="0" lvl="0" indent="0" algn="l" rtl="0">
              <a:spcBef>
                <a:spcPts val="480"/>
              </a:spcBef>
              <a:spcAft>
                <a:spcPts val="0"/>
              </a:spcAft>
              <a:buClr>
                <a:srgbClr val="FF0000"/>
              </a:buClr>
              <a:buSzPts val="2400"/>
              <a:buFont typeface="Arial"/>
              <a:buNone/>
            </a:pPr>
            <a:endParaRPr sz="2400">
              <a:solidFill>
                <a:srgbClr val="FF0000"/>
              </a:solidFill>
              <a:latin typeface="Calibri"/>
              <a:ea typeface="Calibri"/>
              <a:cs typeface="Calibri"/>
              <a:sym typeface="Calibri"/>
            </a:endParaRPr>
          </a:p>
        </p:txBody>
      </p:sp>
      <p:pic>
        <p:nvPicPr>
          <p:cNvPr id="279" name="Google Shape;279;p13"/>
          <p:cNvPicPr preferRelativeResize="0"/>
          <p:nvPr/>
        </p:nvPicPr>
        <p:blipFill rotWithShape="1">
          <a:blip r:embed="rId3">
            <a:alphaModFix/>
          </a:blip>
          <a:srcRect/>
          <a:stretch/>
        </p:blipFill>
        <p:spPr>
          <a:xfrm>
            <a:off x="5181600" y="1905000"/>
            <a:ext cx="3596532" cy="3624628"/>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4"/>
          <p:cNvPicPr preferRelativeResize="0"/>
          <p:nvPr/>
        </p:nvPicPr>
        <p:blipFill rotWithShape="1">
          <a:blip r:embed="rId3">
            <a:alphaModFix/>
          </a:blip>
          <a:srcRect/>
          <a:stretch/>
        </p:blipFill>
        <p:spPr>
          <a:xfrm>
            <a:off x="0" y="2712429"/>
            <a:ext cx="5915025" cy="4162425"/>
          </a:xfrm>
          <a:prstGeom prst="rect">
            <a:avLst/>
          </a:prstGeom>
          <a:noFill/>
          <a:ln>
            <a:noFill/>
          </a:ln>
        </p:spPr>
      </p:pic>
      <p:sp>
        <p:nvSpPr>
          <p:cNvPr id="286" name="Google Shape;286;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Overview of SDO support to UN-GGIM groups </a:t>
            </a:r>
            <a:r>
              <a:rPr lang="sv-SE" sz="2800" b="1">
                <a:solidFill>
                  <a:srgbClr val="7F7F7F"/>
                </a:solidFill>
              </a:rPr>
              <a:t>(which support SDGs)</a:t>
            </a:r>
            <a:endParaRPr sz="3200" b="1">
              <a:solidFill>
                <a:srgbClr val="7F7F7F"/>
              </a:solidFill>
            </a:endParaRPr>
          </a:p>
        </p:txBody>
      </p:sp>
      <p:pic>
        <p:nvPicPr>
          <p:cNvPr id="287" name="Google Shape;287;p14"/>
          <p:cNvPicPr preferRelativeResize="0"/>
          <p:nvPr/>
        </p:nvPicPr>
        <p:blipFill rotWithShape="1">
          <a:blip r:embed="rId4">
            <a:alphaModFix/>
          </a:blip>
          <a:srcRect/>
          <a:stretch/>
        </p:blipFill>
        <p:spPr>
          <a:xfrm>
            <a:off x="0" y="1356448"/>
            <a:ext cx="6705600" cy="504283"/>
          </a:xfrm>
          <a:prstGeom prst="rect">
            <a:avLst/>
          </a:prstGeom>
          <a:noFill/>
          <a:ln>
            <a:noFill/>
          </a:ln>
        </p:spPr>
      </p:pic>
      <p:pic>
        <p:nvPicPr>
          <p:cNvPr id="288" name="Google Shape;288;p14"/>
          <p:cNvPicPr preferRelativeResize="0"/>
          <p:nvPr/>
        </p:nvPicPr>
        <p:blipFill rotWithShape="1">
          <a:blip r:embed="rId5">
            <a:alphaModFix/>
          </a:blip>
          <a:srcRect/>
          <a:stretch/>
        </p:blipFill>
        <p:spPr>
          <a:xfrm>
            <a:off x="457200" y="1799540"/>
            <a:ext cx="6381750" cy="447980"/>
          </a:xfrm>
          <a:prstGeom prst="rect">
            <a:avLst/>
          </a:prstGeom>
          <a:noFill/>
          <a:ln>
            <a:noFill/>
          </a:ln>
        </p:spPr>
      </p:pic>
      <p:sp>
        <p:nvSpPr>
          <p:cNvPr id="289" name="Google Shape;289;p14"/>
          <p:cNvSpPr/>
          <p:nvPr/>
        </p:nvSpPr>
        <p:spPr>
          <a:xfrm>
            <a:off x="2134281" y="2279306"/>
            <a:ext cx="1752600" cy="504283"/>
          </a:xfrm>
          <a:prstGeom prst="wedgeEllipseCallout">
            <a:avLst>
              <a:gd name="adj1" fmla="val -25599"/>
              <a:gd name="adj2" fmla="val -73963"/>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u="sng">
                <a:solidFill>
                  <a:srgbClr val="0070C0"/>
                </a:solidFill>
                <a:latin typeface="Calibri"/>
                <a:ea typeface="Calibri"/>
                <a:cs typeface="Calibri"/>
                <a:sym typeface="Calibri"/>
                <a:hlinkClick r:id="rId6"/>
              </a:rPr>
              <a:t>Chapter in book</a:t>
            </a:r>
            <a:endParaRPr sz="1800">
              <a:solidFill>
                <a:srgbClr val="0070C0"/>
              </a:solidFill>
              <a:latin typeface="Calibri"/>
              <a:ea typeface="Calibri"/>
              <a:cs typeface="Calibri"/>
              <a:sym typeface="Calibri"/>
            </a:endParaRPr>
          </a:p>
        </p:txBody>
      </p:sp>
      <p:sp>
        <p:nvSpPr>
          <p:cNvPr id="290" name="Google Shape;290;p14"/>
          <p:cNvSpPr/>
          <p:nvPr/>
        </p:nvSpPr>
        <p:spPr>
          <a:xfrm>
            <a:off x="5740854" y="2971936"/>
            <a:ext cx="3479346" cy="666172"/>
          </a:xfrm>
          <a:prstGeom prst="wedgeEllipseCallout">
            <a:avLst>
              <a:gd name="adj1" fmla="val -67347"/>
              <a:gd name="adj2" fmla="val 69929"/>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ISO DGGS </a:t>
            </a:r>
            <a:endParaRPr/>
          </a:p>
          <a:p>
            <a:pPr marL="0" marR="0" lvl="0" indent="0" algn="ctr" rtl="0">
              <a:spcBef>
                <a:spcPts val="0"/>
              </a:spcBef>
              <a:spcAft>
                <a:spcPts val="0"/>
              </a:spcAft>
              <a:buNone/>
            </a:pPr>
            <a:r>
              <a:rPr lang="sv-SE" sz="1800">
                <a:solidFill>
                  <a:srgbClr val="0070C0"/>
                </a:solidFill>
                <a:latin typeface="Calibri"/>
                <a:ea typeface="Calibri"/>
                <a:cs typeface="Calibri"/>
                <a:sym typeface="Calibri"/>
              </a:rPr>
              <a:t>OGC Statistical DWG</a:t>
            </a:r>
            <a:endParaRPr/>
          </a:p>
        </p:txBody>
      </p:sp>
      <p:sp>
        <p:nvSpPr>
          <p:cNvPr id="291" name="Google Shape;291;p14"/>
          <p:cNvSpPr/>
          <p:nvPr/>
        </p:nvSpPr>
        <p:spPr>
          <a:xfrm>
            <a:off x="6045654" y="3561660"/>
            <a:ext cx="3098347" cy="666172"/>
          </a:xfrm>
          <a:prstGeom prst="wedgeEllipseCallout">
            <a:avLst>
              <a:gd name="adj1" fmla="val -112548"/>
              <a:gd name="adj2" fmla="val 19358"/>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ISO LADM</a:t>
            </a:r>
            <a:endParaRPr/>
          </a:p>
          <a:p>
            <a:pPr marL="0" marR="0" lvl="0" indent="0" algn="ctr" rtl="0">
              <a:spcBef>
                <a:spcPts val="0"/>
              </a:spcBef>
              <a:spcAft>
                <a:spcPts val="0"/>
              </a:spcAft>
              <a:buNone/>
            </a:pPr>
            <a:r>
              <a:rPr lang="sv-SE" sz="1800">
                <a:solidFill>
                  <a:srgbClr val="0070C0"/>
                </a:solidFill>
                <a:latin typeface="Calibri"/>
                <a:ea typeface="Calibri"/>
                <a:cs typeface="Calibri"/>
                <a:sym typeface="Calibri"/>
              </a:rPr>
              <a:t>OGC Land Adm DWG</a:t>
            </a:r>
            <a:endParaRPr/>
          </a:p>
        </p:txBody>
      </p:sp>
      <p:sp>
        <p:nvSpPr>
          <p:cNvPr id="292" name="Google Shape;292;p14"/>
          <p:cNvSpPr/>
          <p:nvPr/>
        </p:nvSpPr>
        <p:spPr>
          <a:xfrm>
            <a:off x="6045654" y="2279306"/>
            <a:ext cx="3174546" cy="684630"/>
          </a:xfrm>
          <a:prstGeom prst="wedgeEllipseCallout">
            <a:avLst>
              <a:gd name="adj1" fmla="val -68123"/>
              <a:gd name="adj2" fmla="val 42277"/>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ISO ITRS</a:t>
            </a:r>
            <a:endParaRPr/>
          </a:p>
          <a:p>
            <a:pPr marL="0" marR="0" lvl="0" indent="0" algn="ctr" rtl="0">
              <a:spcBef>
                <a:spcPts val="0"/>
              </a:spcBef>
              <a:spcAft>
                <a:spcPts val="0"/>
              </a:spcAft>
              <a:buNone/>
            </a:pPr>
            <a:r>
              <a:rPr lang="sv-SE" sz="1800">
                <a:solidFill>
                  <a:srgbClr val="0070C0"/>
                </a:solidFill>
                <a:latin typeface="Calibri"/>
                <a:ea typeface="Calibri"/>
                <a:cs typeface="Calibri"/>
                <a:sym typeface="Calibri"/>
              </a:rPr>
              <a:t>ISO Geodetic register</a:t>
            </a:r>
            <a:endParaRPr/>
          </a:p>
        </p:txBody>
      </p:sp>
      <p:sp>
        <p:nvSpPr>
          <p:cNvPr id="293" name="Google Shape;293;p14"/>
          <p:cNvSpPr/>
          <p:nvPr/>
        </p:nvSpPr>
        <p:spPr>
          <a:xfrm>
            <a:off x="6222225" y="5982324"/>
            <a:ext cx="2616900" cy="803400"/>
          </a:xfrm>
          <a:prstGeom prst="wedgeEllipseCallout">
            <a:avLst>
              <a:gd name="adj1" fmla="val -149958"/>
              <a:gd name="adj2" fmla="val -22162"/>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IHO S-100 Marine</a:t>
            </a:r>
            <a:endParaRPr sz="1800">
              <a:solidFill>
                <a:srgbClr val="0070C0"/>
              </a:solidFill>
              <a:latin typeface="Calibri"/>
              <a:ea typeface="Calibri"/>
              <a:cs typeface="Calibri"/>
              <a:sym typeface="Calibri"/>
            </a:endParaRPr>
          </a:p>
          <a:p>
            <a:pPr marL="0" marR="0" lvl="0" indent="0" algn="ctr" rtl="0">
              <a:spcBef>
                <a:spcPts val="0"/>
              </a:spcBef>
              <a:spcAft>
                <a:spcPts val="0"/>
              </a:spcAft>
              <a:buNone/>
            </a:pPr>
            <a:r>
              <a:rPr lang="sv-SE" sz="1800">
                <a:solidFill>
                  <a:srgbClr val="0070C0"/>
                </a:solidFill>
                <a:latin typeface="Calibri"/>
                <a:ea typeface="Calibri"/>
                <a:cs typeface="Calibri"/>
                <a:sym typeface="Calibri"/>
              </a:rPr>
              <a:t>OGC Marine DWG &amp; Pilots</a:t>
            </a:r>
            <a:endParaRPr sz="1800">
              <a:solidFill>
                <a:srgbClr val="0070C0"/>
              </a:solidFill>
              <a:latin typeface="Calibri"/>
              <a:ea typeface="Calibri"/>
              <a:cs typeface="Calibri"/>
              <a:sym typeface="Calibri"/>
            </a:endParaRPr>
          </a:p>
        </p:txBody>
      </p:sp>
      <p:sp>
        <p:nvSpPr>
          <p:cNvPr id="294" name="Google Shape;294;p14"/>
          <p:cNvSpPr/>
          <p:nvPr/>
        </p:nvSpPr>
        <p:spPr>
          <a:xfrm>
            <a:off x="6570889" y="5508703"/>
            <a:ext cx="2464254" cy="601034"/>
          </a:xfrm>
          <a:prstGeom prst="wedgeEllipseCallout">
            <a:avLst>
              <a:gd name="adj1" fmla="val -99093"/>
              <a:gd name="adj2" fmla="val 8628"/>
            </a:avLst>
          </a:prstGeom>
          <a:solidFill>
            <a:schemeClr val="accent3">
              <a:lumMod val="60000"/>
              <a:lumOff val="40000"/>
              <a:alpha val="29803"/>
            </a:schemeClr>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600" i="1">
                <a:solidFill>
                  <a:srgbClr val="0070C0"/>
                </a:solidFill>
                <a:latin typeface="Calibri"/>
                <a:ea typeface="Calibri"/>
                <a:cs typeface="Calibri"/>
                <a:sym typeface="Calibri"/>
              </a:rPr>
              <a:t>Legal &amp; Policy (OGC)</a:t>
            </a:r>
            <a:endParaRPr sz="1200"/>
          </a:p>
        </p:txBody>
      </p:sp>
      <p:sp>
        <p:nvSpPr>
          <p:cNvPr id="295" name="Google Shape;295;p14"/>
          <p:cNvSpPr/>
          <p:nvPr/>
        </p:nvSpPr>
        <p:spPr>
          <a:xfrm>
            <a:off x="6810375" y="4247658"/>
            <a:ext cx="2362200" cy="601034"/>
          </a:xfrm>
          <a:prstGeom prst="wedgeEllipseCallout">
            <a:avLst>
              <a:gd name="adj1" fmla="val -128084"/>
              <a:gd name="adj2" fmla="val 142654"/>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ISO Addressing</a:t>
            </a:r>
            <a:endParaRPr sz="1800">
              <a:solidFill>
                <a:srgbClr val="0070C0"/>
              </a:solidFill>
              <a:latin typeface="Calibri"/>
              <a:ea typeface="Calibri"/>
              <a:cs typeface="Calibri"/>
              <a:sym typeface="Calibri"/>
            </a:endParaRPr>
          </a:p>
        </p:txBody>
      </p:sp>
      <p:sp>
        <p:nvSpPr>
          <p:cNvPr id="296" name="Google Shape;296;p14"/>
          <p:cNvSpPr/>
          <p:nvPr/>
        </p:nvSpPr>
        <p:spPr>
          <a:xfrm>
            <a:off x="5783035" y="4793642"/>
            <a:ext cx="3295651" cy="770111"/>
          </a:xfrm>
          <a:prstGeom prst="wedgeEllipseCallout">
            <a:avLst>
              <a:gd name="adj1" fmla="val -83331"/>
              <a:gd name="adj2" fmla="val 59577"/>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100+ fundamental and domain standards</a:t>
            </a:r>
            <a:endParaRPr/>
          </a:p>
        </p:txBody>
      </p:sp>
      <p:sp>
        <p:nvSpPr>
          <p:cNvPr id="297" name="Google Shape;297;p14"/>
          <p:cNvSpPr/>
          <p:nvPr/>
        </p:nvSpPr>
        <p:spPr>
          <a:xfrm>
            <a:off x="6705600" y="1425638"/>
            <a:ext cx="2362200" cy="491393"/>
          </a:xfrm>
          <a:prstGeom prst="wedgeEllipseCallout">
            <a:avLst>
              <a:gd name="adj1" fmla="val -48933"/>
              <a:gd name="adj2" fmla="val -112095"/>
            </a:avLst>
          </a:prstGeom>
          <a:solidFill>
            <a:srgbClr val="EAF1DD"/>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rgbClr val="0070C0"/>
                </a:solidFill>
                <a:latin typeface="Calibri"/>
                <a:ea typeface="Calibri"/>
                <a:cs typeface="Calibri"/>
                <a:sym typeface="Calibri"/>
              </a:rPr>
              <a:t>IGIF – </a:t>
            </a:r>
            <a:br>
              <a:rPr lang="sv-SE" sz="1800">
                <a:solidFill>
                  <a:srgbClr val="0070C0"/>
                </a:solidFill>
                <a:latin typeface="Calibri"/>
                <a:ea typeface="Calibri"/>
                <a:cs typeface="Calibri"/>
                <a:sym typeface="Calibri"/>
              </a:rPr>
            </a:br>
            <a:r>
              <a:rPr lang="sv-SE" sz="1800">
                <a:solidFill>
                  <a:srgbClr val="0070C0"/>
                </a:solidFill>
                <a:latin typeface="Calibri"/>
                <a:ea typeface="Calibri"/>
                <a:cs typeface="Calibri"/>
                <a:sym typeface="Calibri"/>
              </a:rPr>
              <a:t>SP6 Standards</a:t>
            </a:r>
            <a:endParaRPr/>
          </a:p>
        </p:txBody>
      </p:sp>
      <p:sp>
        <p:nvSpPr>
          <p:cNvPr id="298" name="Google Shape;298;p14"/>
          <p:cNvSpPr/>
          <p:nvPr/>
        </p:nvSpPr>
        <p:spPr>
          <a:xfrm>
            <a:off x="1219200" y="1113980"/>
            <a:ext cx="1687286" cy="504283"/>
          </a:xfrm>
          <a:prstGeom prst="wedgeEllipseCallout">
            <a:avLst>
              <a:gd name="adj1" fmla="val 62651"/>
              <a:gd name="adj2" fmla="val 38234"/>
            </a:avLst>
          </a:prstGeom>
          <a:solidFill>
            <a:srgbClr val="EAF1DD">
              <a:alpha val="29803"/>
            </a:srgbClr>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i="1">
                <a:solidFill>
                  <a:srgbClr val="0070C0"/>
                </a:solidFill>
                <a:latin typeface="Calibri"/>
                <a:ea typeface="Calibri"/>
                <a:cs typeface="Calibri"/>
                <a:sym typeface="Calibri"/>
              </a:rPr>
              <a:t>Regional </a:t>
            </a:r>
            <a:endParaRPr/>
          </a:p>
        </p:txBody>
      </p:sp>
      <p:sp>
        <p:nvSpPr>
          <p:cNvPr id="299" name="Google Shape;299;p14"/>
          <p:cNvSpPr/>
          <p:nvPr/>
        </p:nvSpPr>
        <p:spPr>
          <a:xfrm>
            <a:off x="3890282" y="2291368"/>
            <a:ext cx="2155372" cy="523985"/>
          </a:xfrm>
          <a:prstGeom prst="wedgeEllipseCallout">
            <a:avLst>
              <a:gd name="adj1" fmla="val -44996"/>
              <a:gd name="adj2" fmla="val -60851"/>
            </a:avLst>
          </a:prstGeom>
          <a:solidFill>
            <a:srgbClr val="EAF1DD">
              <a:alpha val="29803"/>
            </a:srgbClr>
          </a:solidFill>
          <a:ln w="2540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i="1">
                <a:solidFill>
                  <a:srgbClr val="0070C0"/>
                </a:solidFill>
                <a:latin typeface="Calibri"/>
                <a:ea typeface="Calibri"/>
                <a:cs typeface="Calibri"/>
                <a:sym typeface="Calibri"/>
              </a:rPr>
              <a:t>Private sector</a:t>
            </a:r>
            <a:endParaRPr sz="1800" i="1">
              <a:solidFill>
                <a:srgbClr val="0070C0"/>
              </a:solidFill>
              <a:latin typeface="Calibri"/>
              <a:ea typeface="Calibri"/>
              <a:cs typeface="Calibri"/>
              <a:sym typeface="Calibri"/>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5"/>
          <p:cNvSpPr txBox="1">
            <a:spLocks noGrp="1"/>
          </p:cNvSpPr>
          <p:nvPr>
            <p:ph type="body" idx="1"/>
          </p:nvPr>
        </p:nvSpPr>
        <p:spPr>
          <a:xfrm>
            <a:off x="457200" y="1600200"/>
            <a:ext cx="6019800" cy="45259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000"/>
              <a:buNone/>
            </a:pPr>
            <a:r>
              <a:rPr lang="sv-SE" sz="2000" b="1">
                <a:solidFill>
                  <a:srgbClr val="0070C0"/>
                </a:solidFill>
              </a:rPr>
              <a:t>Contribution to Academic Network book</a:t>
            </a:r>
            <a:endParaRPr sz="2000" b="1">
              <a:solidFill>
                <a:srgbClr val="0070C0"/>
              </a:solidFill>
            </a:endParaRPr>
          </a:p>
          <a:p>
            <a:pPr marL="0" lvl="0" indent="0" algn="l" rtl="0">
              <a:spcBef>
                <a:spcPts val="400"/>
              </a:spcBef>
              <a:spcAft>
                <a:spcPts val="0"/>
              </a:spcAft>
              <a:buClr>
                <a:schemeClr val="dk1"/>
              </a:buClr>
              <a:buSzPts val="2000"/>
              <a:buNone/>
            </a:pPr>
            <a:r>
              <a:rPr lang="sv-SE" sz="2000" u="sng">
                <a:solidFill>
                  <a:schemeClr val="hlink"/>
                </a:solidFill>
                <a:hlinkClick r:id="rId3"/>
              </a:rPr>
              <a:t>Sustainable Development Goals Connectivity Dilemma (Open Access): Land and Geospatial Information for Urban and Rural Resilience</a:t>
            </a:r>
            <a:endParaRPr sz="2000"/>
          </a:p>
          <a:p>
            <a:pPr marL="0" lvl="0" indent="0" algn="l" rtl="0">
              <a:spcBef>
                <a:spcPts val="400"/>
              </a:spcBef>
              <a:spcAft>
                <a:spcPts val="0"/>
              </a:spcAft>
              <a:buClr>
                <a:srgbClr val="0070C0"/>
              </a:buClr>
              <a:buSzPts val="2000"/>
              <a:buNone/>
            </a:pPr>
            <a:r>
              <a:rPr lang="sv-SE" sz="2000">
                <a:solidFill>
                  <a:srgbClr val="0070C0"/>
                </a:solidFill>
              </a:rPr>
              <a:t>1st Edition, Abbas Rajabifard</a:t>
            </a:r>
            <a:endParaRPr sz="2000">
              <a:solidFill>
                <a:srgbClr val="0070C0"/>
              </a:solidFill>
            </a:endParaRPr>
          </a:p>
          <a:p>
            <a:pPr marL="0" lvl="0" indent="0" algn="l" rtl="0">
              <a:spcBef>
                <a:spcPts val="400"/>
              </a:spcBef>
              <a:spcAft>
                <a:spcPts val="0"/>
              </a:spcAft>
              <a:buClr>
                <a:srgbClr val="0070C0"/>
              </a:buClr>
              <a:buSzPts val="2000"/>
              <a:buNone/>
            </a:pPr>
            <a:r>
              <a:rPr lang="sv-SE" sz="2000">
                <a:solidFill>
                  <a:srgbClr val="0070C0"/>
                </a:solidFill>
              </a:rPr>
              <a:t>Chapter 14: The Role of Geospatial Information Standards for Sustainable Development</a:t>
            </a:r>
            <a:endParaRPr/>
          </a:p>
          <a:p>
            <a:pPr marL="0" lvl="0" indent="0" algn="l" rtl="0">
              <a:spcBef>
                <a:spcPts val="400"/>
              </a:spcBef>
              <a:spcAft>
                <a:spcPts val="0"/>
              </a:spcAft>
              <a:buClr>
                <a:schemeClr val="dk1"/>
              </a:buClr>
              <a:buSzPts val="2000"/>
              <a:buNone/>
            </a:pPr>
            <a:endParaRPr sz="2000">
              <a:solidFill>
                <a:srgbClr val="0070C0"/>
              </a:solidFill>
            </a:endParaRPr>
          </a:p>
          <a:p>
            <a:pPr marL="0" lvl="0" indent="0" algn="l" rtl="0">
              <a:spcBef>
                <a:spcPts val="400"/>
              </a:spcBef>
              <a:spcAft>
                <a:spcPts val="0"/>
              </a:spcAft>
              <a:buClr>
                <a:srgbClr val="0070C0"/>
              </a:buClr>
              <a:buSzPts val="2000"/>
              <a:buNone/>
            </a:pPr>
            <a:r>
              <a:rPr lang="sv-SE" sz="2000" b="1">
                <a:solidFill>
                  <a:srgbClr val="0070C0"/>
                </a:solidFill>
              </a:rPr>
              <a:t>Contribution to World Geospatial Information Congress, Deqing, November 2018</a:t>
            </a:r>
            <a:endParaRPr sz="2000" b="1">
              <a:solidFill>
                <a:srgbClr val="7F7F7F"/>
              </a:solidFill>
            </a:endParaRPr>
          </a:p>
          <a:p>
            <a:pPr marL="0" lvl="0" indent="0" algn="l" rtl="0">
              <a:spcBef>
                <a:spcPts val="400"/>
              </a:spcBef>
              <a:spcAft>
                <a:spcPts val="0"/>
              </a:spcAft>
              <a:buClr>
                <a:schemeClr val="dk1"/>
              </a:buClr>
              <a:buSzPts val="2000"/>
              <a:buNone/>
            </a:pPr>
            <a:r>
              <a:rPr lang="sv-SE" sz="2000" u="sng">
                <a:solidFill>
                  <a:schemeClr val="hlink"/>
                </a:solidFill>
                <a:hlinkClick r:id="rId4"/>
              </a:rPr>
              <a:t>http://ggim.un.org/unwgic/nov20-parallel-Standards-That-Make-Innovation-Possible/</a:t>
            </a:r>
            <a:endParaRPr sz="2000"/>
          </a:p>
          <a:p>
            <a:pPr marL="0" lvl="0" indent="0" algn="l" rtl="0">
              <a:spcBef>
                <a:spcPts val="400"/>
              </a:spcBef>
              <a:spcAft>
                <a:spcPts val="0"/>
              </a:spcAft>
              <a:buClr>
                <a:schemeClr val="dk1"/>
              </a:buClr>
              <a:buSzPts val="2000"/>
              <a:buNone/>
            </a:pPr>
            <a:endParaRPr sz="2000"/>
          </a:p>
          <a:p>
            <a:pPr marL="0" lvl="0" indent="0" algn="l" rtl="0">
              <a:spcBef>
                <a:spcPts val="400"/>
              </a:spcBef>
              <a:spcAft>
                <a:spcPts val="0"/>
              </a:spcAft>
              <a:buClr>
                <a:schemeClr val="dk1"/>
              </a:buClr>
              <a:buSzPts val="2000"/>
              <a:buNone/>
            </a:pPr>
            <a:endParaRPr sz="2000"/>
          </a:p>
        </p:txBody>
      </p:sp>
      <p:sp>
        <p:nvSpPr>
          <p:cNvPr id="305" name="Google Shape;305;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Other contributions</a:t>
            </a:r>
            <a:endParaRPr sz="3200" b="1">
              <a:solidFill>
                <a:srgbClr val="0070C0"/>
              </a:solidFill>
            </a:endParaRPr>
          </a:p>
        </p:txBody>
      </p:sp>
      <p:pic>
        <p:nvPicPr>
          <p:cNvPr id="306" name="Google Shape;306;p15"/>
          <p:cNvPicPr preferRelativeResize="0"/>
          <p:nvPr/>
        </p:nvPicPr>
        <p:blipFill rotWithShape="1">
          <a:blip r:embed="rId5">
            <a:alphaModFix/>
          </a:blip>
          <a:srcRect/>
          <a:stretch/>
        </p:blipFill>
        <p:spPr>
          <a:xfrm>
            <a:off x="6324600" y="1524000"/>
            <a:ext cx="2286000" cy="3455894"/>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16"/>
          <p:cNvPicPr preferRelativeResize="0"/>
          <p:nvPr/>
        </p:nvPicPr>
        <p:blipFill rotWithShape="1">
          <a:blip r:embed="rId3">
            <a:alphaModFix/>
          </a:blip>
          <a:srcRect/>
          <a:stretch/>
        </p:blipFill>
        <p:spPr>
          <a:xfrm>
            <a:off x="3962400" y="2138654"/>
            <a:ext cx="5055311" cy="3728747"/>
          </a:xfrm>
          <a:prstGeom prst="rect">
            <a:avLst/>
          </a:prstGeom>
          <a:noFill/>
          <a:ln>
            <a:noFill/>
          </a:ln>
        </p:spPr>
      </p:pic>
      <p:pic>
        <p:nvPicPr>
          <p:cNvPr id="313" name="Google Shape;313;p16" descr="screenshot_47.png"/>
          <p:cNvPicPr preferRelativeResize="0">
            <a:picLocks noGrp="1"/>
          </p:cNvPicPr>
          <p:nvPr>
            <p:ph type="body" idx="2"/>
          </p:nvPr>
        </p:nvPicPr>
        <p:blipFill rotWithShape="1">
          <a:blip r:embed="rId4">
            <a:alphaModFix/>
          </a:blip>
          <a:srcRect l="-22137" r="-22136"/>
          <a:stretch/>
        </p:blipFill>
        <p:spPr>
          <a:xfrm>
            <a:off x="7441205" y="990599"/>
            <a:ext cx="1713428" cy="1676400"/>
          </a:xfrm>
          <a:prstGeom prst="rect">
            <a:avLst/>
          </a:prstGeom>
          <a:noFill/>
          <a:ln>
            <a:noFill/>
          </a:ln>
        </p:spPr>
      </p:pic>
      <p:sp>
        <p:nvSpPr>
          <p:cNvPr id="314" name="Google Shape;314;p16"/>
          <p:cNvSpPr txBox="1">
            <a:spLocks noGrp="1"/>
          </p:cNvSpPr>
          <p:nvPr>
            <p:ph type="title"/>
          </p:nvPr>
        </p:nvSpPr>
        <p:spPr>
          <a:xfrm>
            <a:off x="0" y="304800"/>
            <a:ext cx="91440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A Guide to the Role of Geospatial Standards &amp;  Standards Recommendations by Tier</a:t>
            </a:r>
            <a:endParaRPr/>
          </a:p>
        </p:txBody>
      </p:sp>
      <p:sp>
        <p:nvSpPr>
          <p:cNvPr id="315" name="Google Shape;315;p16"/>
          <p:cNvSpPr txBox="1"/>
          <p:nvPr/>
        </p:nvSpPr>
        <p:spPr>
          <a:xfrm>
            <a:off x="81500" y="1341425"/>
            <a:ext cx="4373700" cy="45261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0070C0"/>
              </a:buClr>
              <a:buSzPts val="1800"/>
              <a:buFont typeface="Arial"/>
              <a:buNone/>
            </a:pPr>
            <a:r>
              <a:rPr lang="sv-SE" sz="1800" b="0">
                <a:solidFill>
                  <a:srgbClr val="0070C0"/>
                </a:solidFill>
                <a:latin typeface="Calibri"/>
                <a:ea typeface="Calibri"/>
                <a:cs typeface="Calibri"/>
                <a:sym typeface="Calibri"/>
              </a:rPr>
              <a:t>Version 2 (2018) of the Standard guide has been prepared cooperatively by OGC, ISO/TC 211 and IHO.</a:t>
            </a:r>
            <a:endParaRPr/>
          </a:p>
          <a:p>
            <a:pPr marL="0" marR="0" lvl="0" indent="0" algn="l" rtl="0">
              <a:spcBef>
                <a:spcPts val="360"/>
              </a:spcBef>
              <a:spcAft>
                <a:spcPts val="0"/>
              </a:spcAft>
              <a:buClr>
                <a:schemeClr val="dk1"/>
              </a:buClr>
              <a:buSzPts val="1800"/>
              <a:buFont typeface="Arial"/>
              <a:buNone/>
            </a:pPr>
            <a:endParaRPr sz="1800" b="0">
              <a:solidFill>
                <a:srgbClr val="0070C0"/>
              </a:solidFill>
              <a:latin typeface="Calibri"/>
              <a:ea typeface="Calibri"/>
              <a:cs typeface="Calibri"/>
              <a:sym typeface="Calibri"/>
            </a:endParaRPr>
          </a:p>
          <a:p>
            <a:pPr marL="0" marR="0" lvl="0" indent="0" algn="l" rtl="0">
              <a:spcBef>
                <a:spcPts val="360"/>
              </a:spcBef>
              <a:spcAft>
                <a:spcPts val="0"/>
              </a:spcAft>
              <a:buClr>
                <a:srgbClr val="0070C0"/>
              </a:buClr>
              <a:buSzPts val="1800"/>
              <a:buFont typeface="Arial"/>
              <a:buNone/>
            </a:pPr>
            <a:r>
              <a:rPr lang="sv-SE" sz="1800" b="0">
                <a:solidFill>
                  <a:srgbClr val="0070C0"/>
                </a:solidFill>
                <a:latin typeface="Calibri"/>
                <a:ea typeface="Calibri"/>
                <a:cs typeface="Calibri"/>
                <a:sym typeface="Calibri"/>
              </a:rPr>
              <a:t>The guide describes standards and related best practices, introduces a multi-tiered standardization levels of standards use. The companion document details available standards and their applications.</a:t>
            </a:r>
            <a:endParaRPr/>
          </a:p>
          <a:p>
            <a:pPr marL="0" marR="0" lvl="0" indent="0" algn="l" rtl="0">
              <a:spcBef>
                <a:spcPts val="360"/>
              </a:spcBef>
              <a:spcAft>
                <a:spcPts val="0"/>
              </a:spcAft>
              <a:buClr>
                <a:schemeClr val="dk1"/>
              </a:buClr>
              <a:buSzPts val="1800"/>
              <a:buFont typeface="Arial"/>
              <a:buNone/>
            </a:pPr>
            <a:endParaRPr sz="1800" b="0">
              <a:solidFill>
                <a:srgbClr val="0070C0"/>
              </a:solidFill>
              <a:latin typeface="Calibri"/>
              <a:ea typeface="Calibri"/>
              <a:cs typeface="Calibri"/>
              <a:sym typeface="Calibri"/>
            </a:endParaRPr>
          </a:p>
          <a:p>
            <a:pPr marL="457200" marR="0" lvl="0" indent="-342900" algn="l" rtl="0">
              <a:spcBef>
                <a:spcPts val="360"/>
              </a:spcBef>
              <a:spcAft>
                <a:spcPts val="0"/>
              </a:spcAft>
              <a:buSzPts val="1800"/>
              <a:buFont typeface="Calibri"/>
              <a:buChar char="●"/>
            </a:pPr>
            <a:r>
              <a:rPr lang="sv-SE" sz="1800" b="0" u="sng">
                <a:solidFill>
                  <a:srgbClr val="0070C0"/>
                </a:solidFill>
                <a:latin typeface="Calibri"/>
                <a:ea typeface="Calibri"/>
                <a:cs typeface="Calibri"/>
                <a:sym typeface="Calibri"/>
                <a:hlinkClick r:id="rId5"/>
              </a:rPr>
              <a:t>A Guide to the Role of Standards in Geospatial Information Management</a:t>
            </a:r>
            <a:endParaRPr sz="1800" b="0">
              <a:solidFill>
                <a:srgbClr val="0070C0"/>
              </a:solidFill>
              <a:latin typeface="Calibri"/>
              <a:ea typeface="Calibri"/>
              <a:cs typeface="Calibri"/>
              <a:sym typeface="Calibri"/>
            </a:endParaRPr>
          </a:p>
          <a:p>
            <a:pPr marL="457200" marR="0" lvl="0" indent="-342900" algn="l" rtl="0">
              <a:spcBef>
                <a:spcPts val="0"/>
              </a:spcBef>
              <a:spcAft>
                <a:spcPts val="0"/>
              </a:spcAft>
              <a:buSzPts val="1800"/>
              <a:buFont typeface="Calibri"/>
              <a:buChar char="●"/>
            </a:pPr>
            <a:r>
              <a:rPr lang="sv-SE" sz="1800" b="0" u="sng">
                <a:solidFill>
                  <a:srgbClr val="0070C0"/>
                </a:solidFill>
                <a:latin typeface="Calibri"/>
                <a:ea typeface="Calibri"/>
                <a:cs typeface="Calibri"/>
                <a:sym typeface="Calibri"/>
                <a:hlinkClick r:id="rId6"/>
              </a:rPr>
              <a:t>Companion document on Standards Recommendations by Tier</a:t>
            </a:r>
            <a:endParaRPr sz="1800" b="0">
              <a:solidFill>
                <a:srgbClr val="0070C0"/>
              </a:solidFill>
              <a:latin typeface="Calibri"/>
              <a:ea typeface="Calibri"/>
              <a:cs typeface="Calibri"/>
              <a:sym typeface="Calibri"/>
            </a:endParaRPr>
          </a:p>
          <a:p>
            <a:pPr marL="0" marR="0" lvl="0" indent="0" algn="l" rtl="0">
              <a:spcBef>
                <a:spcPts val="360"/>
              </a:spcBef>
              <a:spcAft>
                <a:spcPts val="0"/>
              </a:spcAft>
              <a:buClr>
                <a:schemeClr val="dk1"/>
              </a:buClr>
              <a:buSzPts val="1800"/>
              <a:buFont typeface="Arial"/>
              <a:buNone/>
            </a:pPr>
            <a:endParaRPr sz="1800" b="0">
              <a:solidFill>
                <a:srgbClr val="0070C0"/>
              </a:solidFill>
              <a:latin typeface="Calibri"/>
              <a:ea typeface="Calibri"/>
              <a:cs typeface="Calibri"/>
              <a:sym typeface="Calibri"/>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7"/>
          <p:cNvPicPr preferRelativeResize="0"/>
          <p:nvPr/>
        </p:nvPicPr>
        <p:blipFill rotWithShape="1">
          <a:blip r:embed="rId3">
            <a:alphaModFix/>
          </a:blip>
          <a:srcRect/>
          <a:stretch/>
        </p:blipFill>
        <p:spPr>
          <a:xfrm>
            <a:off x="4108643" y="112380"/>
            <a:ext cx="5035357" cy="3276600"/>
          </a:xfrm>
          <a:prstGeom prst="rect">
            <a:avLst/>
          </a:prstGeom>
          <a:noFill/>
          <a:ln>
            <a:noFill/>
          </a:ln>
        </p:spPr>
      </p:pic>
      <p:pic>
        <p:nvPicPr>
          <p:cNvPr id="321" name="Google Shape;321;p17"/>
          <p:cNvPicPr preferRelativeResize="0"/>
          <p:nvPr/>
        </p:nvPicPr>
        <p:blipFill rotWithShape="1">
          <a:blip r:embed="rId4">
            <a:alphaModFix/>
          </a:blip>
          <a:srcRect/>
          <a:stretch/>
        </p:blipFill>
        <p:spPr>
          <a:xfrm>
            <a:off x="6172199" y="3840123"/>
            <a:ext cx="2846009" cy="2196432"/>
          </a:xfrm>
          <a:prstGeom prst="rect">
            <a:avLst/>
          </a:prstGeom>
          <a:noFill/>
          <a:ln>
            <a:noFill/>
          </a:ln>
        </p:spPr>
      </p:pic>
      <p:sp>
        <p:nvSpPr>
          <p:cNvPr id="322" name="Google Shape;322;p17"/>
          <p:cNvSpPr txBox="1"/>
          <p:nvPr/>
        </p:nvSpPr>
        <p:spPr>
          <a:xfrm>
            <a:off x="457200" y="274638"/>
            <a:ext cx="8229600" cy="11430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0070C0"/>
              </a:buClr>
              <a:buSzPts val="3200"/>
              <a:buFont typeface="Calibri"/>
              <a:buNone/>
            </a:pPr>
            <a:r>
              <a:rPr lang="sv-SE" sz="3200" b="1">
                <a:solidFill>
                  <a:srgbClr val="0070C0"/>
                </a:solidFill>
                <a:latin typeface="Calibri"/>
                <a:ea typeface="Calibri"/>
                <a:cs typeface="Calibri"/>
                <a:sym typeface="Calibri"/>
              </a:rPr>
              <a:t>Survey 2018</a:t>
            </a:r>
            <a:endParaRPr/>
          </a:p>
        </p:txBody>
      </p:sp>
      <p:sp>
        <p:nvSpPr>
          <p:cNvPr id="323" name="Google Shape;323;p17"/>
          <p:cNvSpPr txBox="1"/>
          <p:nvPr/>
        </p:nvSpPr>
        <p:spPr>
          <a:xfrm>
            <a:off x="76200" y="790300"/>
            <a:ext cx="4547700" cy="4526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70C0"/>
              </a:buClr>
              <a:buSzPts val="2400"/>
              <a:buFont typeface="Arial"/>
              <a:buNone/>
            </a:pPr>
            <a:r>
              <a:rPr lang="sv-SE" sz="2400" dirty="0">
                <a:solidFill>
                  <a:srgbClr val="0070C0"/>
                </a:solidFill>
                <a:latin typeface="Calibri"/>
                <a:ea typeface="Calibri"/>
                <a:cs typeface="Calibri"/>
                <a:sym typeface="Calibri"/>
              </a:rPr>
              <a:t>Reported at GGIM8</a:t>
            </a:r>
            <a:endParaRPr dirty="0"/>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Use of the Standards guides</a:t>
            </a:r>
            <a:endParaRPr dirty="0"/>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Barriers for MS in </a:t>
            </a:r>
            <a:br>
              <a:rPr lang="sv-SE" sz="2400" dirty="0">
                <a:solidFill>
                  <a:srgbClr val="0070C0"/>
                </a:solidFill>
                <a:latin typeface="Calibri"/>
                <a:ea typeface="Calibri"/>
                <a:cs typeface="Calibri"/>
                <a:sym typeface="Calibri"/>
              </a:rPr>
            </a:br>
            <a:r>
              <a:rPr lang="sv-SE" sz="2400" dirty="0">
                <a:solidFill>
                  <a:srgbClr val="0070C0"/>
                </a:solidFill>
                <a:latin typeface="Calibri"/>
                <a:ea typeface="Calibri"/>
                <a:cs typeface="Calibri"/>
                <a:sym typeface="Calibri"/>
              </a:rPr>
              <a:t>implementing &amp; participating</a:t>
            </a:r>
            <a:endParaRPr sz="2400" dirty="0">
              <a:solidFill>
                <a:srgbClr val="0070C0"/>
              </a:solidFill>
              <a:latin typeface="Calibri"/>
              <a:ea typeface="Calibri"/>
              <a:cs typeface="Calibri"/>
              <a:sym typeface="Calibri"/>
            </a:endParaRPr>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Reference to standards in legislation and policy frameworks</a:t>
            </a:r>
            <a:endParaRPr sz="2400" dirty="0">
              <a:solidFill>
                <a:srgbClr val="0070C0"/>
              </a:solidFill>
              <a:latin typeface="Calibri"/>
              <a:ea typeface="Calibri"/>
              <a:cs typeface="Calibri"/>
              <a:sym typeface="Calibri"/>
            </a:endParaRPr>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Need for training and outreach</a:t>
            </a:r>
            <a:endParaRPr sz="2400" dirty="0">
              <a:solidFill>
                <a:srgbClr val="0070C0"/>
              </a:solidFill>
              <a:latin typeface="Calibri"/>
              <a:ea typeface="Calibri"/>
              <a:cs typeface="Calibri"/>
              <a:sym typeface="Calibri"/>
            </a:endParaRPr>
          </a:p>
          <a:p>
            <a:pPr marL="0" marR="0" lvl="0" indent="0" algn="l" rtl="0">
              <a:spcBef>
                <a:spcPts val="480"/>
              </a:spcBef>
              <a:spcAft>
                <a:spcPts val="0"/>
              </a:spcAft>
              <a:buClr>
                <a:srgbClr val="0070C0"/>
              </a:buClr>
              <a:buSzPts val="2400"/>
              <a:buFont typeface="Arial"/>
              <a:buNone/>
            </a:pPr>
            <a:r>
              <a:rPr lang="sv-SE" sz="2400" dirty="0">
                <a:solidFill>
                  <a:srgbClr val="0070C0"/>
                </a:solidFill>
                <a:latin typeface="Calibri"/>
                <a:ea typeface="Calibri"/>
                <a:cs typeface="Calibri"/>
                <a:sym typeface="Calibri"/>
              </a:rPr>
              <a:t>Outcome </a:t>
            </a:r>
            <a:endParaRPr dirty="0"/>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need for training</a:t>
            </a:r>
            <a:endParaRPr sz="2400" dirty="0">
              <a:solidFill>
                <a:srgbClr val="0070C0"/>
              </a:solidFill>
              <a:latin typeface="Calibri"/>
              <a:ea typeface="Calibri"/>
              <a:cs typeface="Calibri"/>
              <a:sym typeface="Calibri"/>
            </a:endParaRPr>
          </a:p>
          <a:p>
            <a:pPr marL="342900" marR="0" lvl="0" indent="-342900" algn="l" rtl="0">
              <a:spcBef>
                <a:spcPts val="480"/>
              </a:spcBef>
              <a:spcAft>
                <a:spcPts val="0"/>
              </a:spcAft>
              <a:buClr>
                <a:srgbClr val="0070C0"/>
              </a:buClr>
              <a:buSzPts val="2400"/>
              <a:buFont typeface="Arial"/>
              <a:buChar char="•"/>
            </a:pPr>
            <a:r>
              <a:rPr lang="sv-SE" sz="2400" dirty="0">
                <a:solidFill>
                  <a:srgbClr val="0070C0"/>
                </a:solidFill>
                <a:latin typeface="Calibri"/>
                <a:ea typeface="Calibri"/>
                <a:cs typeface="Calibri"/>
                <a:sym typeface="Calibri"/>
              </a:rPr>
              <a:t>need to investigate interaction with supporting policies</a:t>
            </a:r>
          </a:p>
          <a:p>
            <a:pPr marL="342900" lvl="0" indent="-342900">
              <a:spcBef>
                <a:spcPts val="480"/>
              </a:spcBef>
              <a:buClr>
                <a:srgbClr val="0070C0"/>
              </a:buClr>
              <a:buSzPts val="2400"/>
              <a:buFont typeface="Arial"/>
              <a:buChar char="•"/>
            </a:pPr>
            <a:endParaRPr dirty="0"/>
          </a:p>
        </p:txBody>
      </p:sp>
      <p:cxnSp>
        <p:nvCxnSpPr>
          <p:cNvPr id="324" name="Google Shape;324;p17"/>
          <p:cNvCxnSpPr/>
          <p:nvPr/>
        </p:nvCxnSpPr>
        <p:spPr>
          <a:xfrm rot="10800000" flipH="1">
            <a:off x="5562600" y="2545989"/>
            <a:ext cx="838200" cy="831491"/>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cxnSp>
        <p:nvCxnSpPr>
          <p:cNvPr id="325" name="Google Shape;325;p17"/>
          <p:cNvCxnSpPr/>
          <p:nvPr/>
        </p:nvCxnSpPr>
        <p:spPr>
          <a:xfrm rot="10800000" flipH="1">
            <a:off x="7010400" y="2579260"/>
            <a:ext cx="838200" cy="831491"/>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cxnSp>
        <p:nvCxnSpPr>
          <p:cNvPr id="326" name="Google Shape;326;p17"/>
          <p:cNvCxnSpPr/>
          <p:nvPr/>
        </p:nvCxnSpPr>
        <p:spPr>
          <a:xfrm rot="10800000" flipH="1">
            <a:off x="4495800" y="2637530"/>
            <a:ext cx="838200" cy="831491"/>
          </a:xfrm>
          <a:prstGeom prst="straightConnector1">
            <a:avLst/>
          </a:prstGeom>
          <a:noFill/>
          <a:ln w="38100" cap="flat" cmpd="sng">
            <a:solidFill>
              <a:schemeClr val="accent2"/>
            </a:solidFill>
            <a:prstDash val="solid"/>
            <a:round/>
            <a:headEnd type="none" w="sm" len="sm"/>
            <a:tailEnd type="none" w="sm" len="sm"/>
          </a:ln>
          <a:effectLst>
            <a:outerShdw blurRad="40000" dist="23000" dir="5400000" rotWithShape="0">
              <a:srgbClr val="000000">
                <a:alpha val="34901"/>
              </a:srgbClr>
            </a:outerShdw>
          </a:effectLst>
        </p:spPr>
      </p:cxnSp>
      <p:sp>
        <p:nvSpPr>
          <p:cNvPr id="2" name="Rectangle 1">
            <a:extLst>
              <a:ext uri="{FF2B5EF4-FFF2-40B4-BE49-F238E27FC236}">
                <a16:creationId xmlns:a16="http://schemas.microsoft.com/office/drawing/2014/main" id="{76F88C25-60D1-4E2C-B5D2-18740D7480F0}"/>
              </a:ext>
            </a:extLst>
          </p:cNvPr>
          <p:cNvSpPr/>
          <p:nvPr/>
        </p:nvSpPr>
        <p:spPr>
          <a:xfrm>
            <a:off x="1814945" y="5591883"/>
            <a:ext cx="7855528" cy="307777"/>
          </a:xfrm>
          <a:prstGeom prst="rect">
            <a:avLst/>
          </a:prstGeom>
        </p:spPr>
        <p:txBody>
          <a:bodyPr wrap="square">
            <a:spAutoFit/>
          </a:bodyPr>
          <a:lstStyle/>
          <a:p>
            <a:pPr lvl="6">
              <a:spcBef>
                <a:spcPts val="480"/>
              </a:spcBef>
              <a:buClr>
                <a:srgbClr val="0070C0"/>
              </a:buClr>
              <a:buSzPts val="2400"/>
            </a:pPr>
            <a:r>
              <a:rPr lang="sv-SE">
                <a:hlinkClick r:id="rId5"/>
              </a:rPr>
              <a:t>http://ggim.un.org/meetings/GGIM-committee/8th-Session/side_events/1.Standards.pdf</a:t>
            </a:r>
            <a:endParaRPr lang="sv-SE"/>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Examples of ideas from the survey 2018 concerning training</a:t>
            </a:r>
            <a:endParaRPr/>
          </a:p>
        </p:txBody>
      </p:sp>
      <p:sp>
        <p:nvSpPr>
          <p:cNvPr id="333" name="Google Shape;333;p18"/>
          <p:cNvSpPr txBox="1">
            <a:spLocks noGrp="1"/>
          </p:cNvSpPr>
          <p:nvPr>
            <p:ph type="body" idx="1"/>
          </p:nvPr>
        </p:nvSpPr>
        <p:spPr>
          <a:xfrm>
            <a:off x="343025" y="1417650"/>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070C0"/>
              </a:buClr>
              <a:buSzPts val="1860"/>
              <a:buNone/>
            </a:pPr>
            <a:r>
              <a:rPr lang="sv-SE" sz="1860" b="1">
                <a:solidFill>
                  <a:srgbClr val="0070C0"/>
                </a:solidFill>
              </a:rPr>
              <a:t>Target groups, areas of cooperation</a:t>
            </a:r>
            <a:endParaRPr sz="1860" b="1">
              <a:solidFill>
                <a:srgbClr val="0070C0"/>
              </a:solidFill>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Raising awareness for policy makers</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Working with the UN-GGIM Academic Network (and other WG, Expert groups)</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Cooperation with universities</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Partnerships with private sector for local level workshops </a:t>
            </a:r>
            <a:endParaRPr/>
          </a:p>
          <a:p>
            <a:pPr marL="0" lvl="0" indent="0" algn="l" rtl="0">
              <a:lnSpc>
                <a:spcPct val="80000"/>
              </a:lnSpc>
              <a:spcBef>
                <a:spcPts val="372"/>
              </a:spcBef>
              <a:spcAft>
                <a:spcPts val="0"/>
              </a:spcAft>
              <a:buClr>
                <a:srgbClr val="0070C0"/>
              </a:buClr>
              <a:buSzPts val="1860"/>
              <a:buNone/>
            </a:pPr>
            <a:r>
              <a:rPr lang="sv-SE" sz="1860" b="1">
                <a:solidFill>
                  <a:srgbClr val="0070C0"/>
                </a:solidFill>
              </a:rPr>
              <a:t>Ways to increase knowledge</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Use cases contributed from Member States</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Training at workshop, courses, webinars</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Discussion forums on the web</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Get-started-guides: “How use standards to solve this problem?”</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Support material for interpretation and implementation</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Translation of standards</a:t>
            </a:r>
            <a:endParaRPr sz="1860">
              <a:solidFill>
                <a:srgbClr val="0070C0"/>
              </a:solidFill>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Skills gap evaluation </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Road map for implementation</a:t>
            </a:r>
            <a:endParaRPr/>
          </a:p>
          <a:p>
            <a:pPr marL="342900" lvl="0" indent="-342900" algn="l" rtl="0">
              <a:lnSpc>
                <a:spcPct val="80000"/>
              </a:lnSpc>
              <a:spcBef>
                <a:spcPts val="372"/>
              </a:spcBef>
              <a:spcAft>
                <a:spcPts val="0"/>
              </a:spcAft>
              <a:buClr>
                <a:srgbClr val="0070C0"/>
              </a:buClr>
              <a:buSzPts val="1860"/>
              <a:buChar char="•"/>
            </a:pPr>
            <a:r>
              <a:rPr lang="sv-SE" sz="1860">
                <a:solidFill>
                  <a:srgbClr val="0070C0"/>
                </a:solidFill>
              </a:rPr>
              <a:t>Standards free of charge</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
          <p:cNvSpPr txBox="1">
            <a:spLocks noGrp="1"/>
          </p:cNvSpPr>
          <p:nvPr>
            <p:ph type="title"/>
          </p:nvPr>
        </p:nvSpPr>
        <p:spPr>
          <a:xfrm>
            <a:off x="457200" y="274639"/>
            <a:ext cx="8229600" cy="565870"/>
          </a:xfrm>
          <a:prstGeom prst="rect">
            <a:avLst/>
          </a:prstGeom>
          <a:noFill/>
          <a:ln>
            <a:noFill/>
          </a:ln>
        </p:spPr>
        <p:txBody>
          <a:bodyPr spcFirstLastPara="1" wrap="square" lIns="91425" tIns="45700" rIns="91425" bIns="45700" anchor="ctr" anchorCtr="0">
            <a:normAutofit fontScale="90000"/>
          </a:bodyPr>
          <a:lstStyle/>
          <a:p>
            <a:pPr>
              <a:buClr>
                <a:srgbClr val="0070C0"/>
              </a:buClr>
              <a:buSzPts val="3200"/>
            </a:pPr>
            <a:r>
              <a:rPr lang="sv-SE" sz="3200" b="1">
                <a:solidFill>
                  <a:srgbClr val="0070C0"/>
                </a:solidFill>
              </a:rPr>
              <a:t>Agenda</a:t>
            </a:r>
            <a:br>
              <a:rPr lang="sv-SE" sz="3200" b="1">
                <a:solidFill>
                  <a:srgbClr val="0070C0"/>
                </a:solidFill>
              </a:rPr>
            </a:br>
            <a:r>
              <a:rPr lang="sv-SE" sz="2200" i="1" err="1">
                <a:solidFill>
                  <a:srgbClr val="0070C0"/>
                </a:solidFill>
              </a:rPr>
              <a:t>This</a:t>
            </a:r>
            <a:r>
              <a:rPr lang="sv-SE" sz="2200" i="1">
                <a:solidFill>
                  <a:srgbClr val="0070C0"/>
                </a:solidFill>
              </a:rPr>
              <a:t> </a:t>
            </a:r>
            <a:r>
              <a:rPr lang="sv-SE" sz="2200" i="1" err="1">
                <a:solidFill>
                  <a:srgbClr val="0070C0"/>
                </a:solidFill>
              </a:rPr>
              <a:t>side</a:t>
            </a:r>
            <a:r>
              <a:rPr lang="sv-SE" sz="2200" i="1">
                <a:solidFill>
                  <a:srgbClr val="0070C0"/>
                </a:solidFill>
              </a:rPr>
              <a:t> event is </a:t>
            </a:r>
            <a:r>
              <a:rPr lang="sv-SE" sz="2200" i="1" err="1">
                <a:solidFill>
                  <a:srgbClr val="0070C0"/>
                </a:solidFill>
              </a:rPr>
              <a:t>linked</a:t>
            </a:r>
            <a:r>
              <a:rPr lang="sv-SE" sz="2200" i="1">
                <a:solidFill>
                  <a:srgbClr val="0070C0"/>
                </a:solidFill>
              </a:rPr>
              <a:t> to UN-GGIM 9th session agenda item 15 on </a:t>
            </a:r>
            <a:r>
              <a:rPr lang="sv-SE" sz="2200" i="1" err="1">
                <a:solidFill>
                  <a:srgbClr val="0070C0"/>
                </a:solidFill>
              </a:rPr>
              <a:t>Thursday</a:t>
            </a:r>
            <a:endParaRPr sz="2800" b="1">
              <a:solidFill>
                <a:srgbClr val="0070C0"/>
              </a:solidFill>
            </a:endParaRPr>
          </a:p>
        </p:txBody>
      </p:sp>
      <p:sp>
        <p:nvSpPr>
          <p:cNvPr id="174" name="Google Shape;174;p3"/>
          <p:cNvSpPr txBox="1">
            <a:spLocks noGrp="1"/>
          </p:cNvSpPr>
          <p:nvPr>
            <p:ph type="body" idx="1"/>
          </p:nvPr>
        </p:nvSpPr>
        <p:spPr>
          <a:xfrm>
            <a:off x="568032" y="1052946"/>
            <a:ext cx="8564880" cy="5153890"/>
          </a:xfrm>
          <a:prstGeom prst="rect">
            <a:avLst/>
          </a:prstGeom>
          <a:noFill/>
          <a:ln>
            <a:noFill/>
          </a:ln>
        </p:spPr>
        <p:txBody>
          <a:bodyPr spcFirstLastPara="1" wrap="square" lIns="91425" tIns="45700" rIns="91425" bIns="45700" anchor="t" anchorCtr="0">
            <a:normAutofit/>
          </a:bodyPr>
          <a:lstStyle/>
          <a:p>
            <a:pPr marL="514338" indent="-514338">
              <a:lnSpc>
                <a:spcPct val="110000"/>
              </a:lnSpc>
              <a:spcBef>
                <a:spcPts val="0"/>
              </a:spcBef>
              <a:buClr>
                <a:srgbClr val="0070C0"/>
              </a:buClr>
              <a:buSzPts val="3200"/>
              <a:buFont typeface="+mj-lt"/>
              <a:buAutoNum type="arabicPeriod"/>
            </a:pPr>
            <a:r>
              <a:rPr lang="sv-SE" sz="2400" dirty="0">
                <a:solidFill>
                  <a:srgbClr val="0070C0"/>
                </a:solidFill>
              </a:rPr>
              <a:t>Introductory remarks &amp; Welcome </a:t>
            </a:r>
            <a:br>
              <a:rPr lang="sv-SE" sz="2000" dirty="0">
                <a:solidFill>
                  <a:srgbClr val="0070C0"/>
                </a:solidFill>
              </a:rPr>
            </a:br>
            <a:r>
              <a:rPr lang="sv-SE" sz="1800" i="1" dirty="0">
                <a:solidFill>
                  <a:srgbClr val="0070C0"/>
                </a:solidFill>
              </a:rPr>
              <a:t>Ms. Agneta Engberg, ISO/TC 211</a:t>
            </a:r>
            <a:endParaRPr sz="2000" i="1" dirty="0"/>
          </a:p>
          <a:p>
            <a:pPr marL="514338" indent="-514338">
              <a:spcBef>
                <a:spcPts val="1200"/>
              </a:spcBef>
              <a:buClr>
                <a:srgbClr val="0070C0"/>
              </a:buClr>
              <a:buSzPts val="3200"/>
              <a:buFont typeface="+mj-lt"/>
              <a:buAutoNum type="arabicPeriod"/>
            </a:pPr>
            <a:r>
              <a:rPr lang="sv-SE" sz="2400" dirty="0">
                <a:solidFill>
                  <a:srgbClr val="0070C0"/>
                </a:solidFill>
              </a:rPr>
              <a:t>Overview of standards work supporting the UN-GGIM and SDGs </a:t>
            </a:r>
            <a:br>
              <a:rPr lang="sv-SE" sz="2000" dirty="0">
                <a:solidFill>
                  <a:srgbClr val="0070C0"/>
                </a:solidFill>
              </a:rPr>
            </a:br>
            <a:r>
              <a:rPr lang="sv-SE" sz="1800" i="1" dirty="0">
                <a:solidFill>
                  <a:srgbClr val="0070C0"/>
                </a:solidFill>
              </a:rPr>
              <a:t>Moderator: Mr. Chris Body, Standards Australia &amp; ISO/TC 211</a:t>
            </a:r>
            <a:endParaRPr sz="1800" i="1" dirty="0">
              <a:solidFill>
                <a:srgbClr val="0070C0"/>
              </a:solidFill>
            </a:endParaRPr>
          </a:p>
          <a:p>
            <a:pPr marL="514338" indent="-514338">
              <a:spcBef>
                <a:spcPts val="1200"/>
              </a:spcBef>
              <a:buClr>
                <a:srgbClr val="0070C0"/>
              </a:buClr>
              <a:buSzPts val="3200"/>
              <a:buFont typeface="+mj-lt"/>
              <a:buAutoNum type="arabicPeriod"/>
            </a:pPr>
            <a:r>
              <a:rPr lang="sv-SE" sz="2400" dirty="0">
                <a:solidFill>
                  <a:srgbClr val="0070C0"/>
                </a:solidFill>
              </a:rPr>
              <a:t>Standards work with the United Nations</a:t>
            </a:r>
            <a:br>
              <a:rPr lang="sv-SE" sz="2000" dirty="0">
                <a:solidFill>
                  <a:srgbClr val="0070C0"/>
                </a:solidFill>
              </a:rPr>
            </a:br>
            <a:r>
              <a:rPr lang="sv-SE" sz="1800" i="1" dirty="0">
                <a:solidFill>
                  <a:srgbClr val="0070C0"/>
                </a:solidFill>
              </a:rPr>
              <a:t>Moderator: Mr. Mark Reichardt, Open Geospatial Consortium (OGC)</a:t>
            </a:r>
            <a:endParaRPr lang="sv-SE" sz="2400" i="1" dirty="0">
              <a:solidFill>
                <a:srgbClr val="0070C0"/>
              </a:solidFill>
            </a:endParaRPr>
          </a:p>
          <a:p>
            <a:pPr marL="514338" indent="-514338">
              <a:lnSpc>
                <a:spcPct val="110000"/>
              </a:lnSpc>
              <a:spcBef>
                <a:spcPts val="1200"/>
              </a:spcBef>
              <a:buClr>
                <a:srgbClr val="0070C0"/>
              </a:buClr>
              <a:buSzPts val="3200"/>
              <a:buFont typeface="+mj-lt"/>
              <a:buAutoNum type="arabicPeriod"/>
            </a:pPr>
            <a:r>
              <a:rPr lang="sv-SE" sz="2400" dirty="0">
                <a:solidFill>
                  <a:srgbClr val="0070C0"/>
                </a:solidFill>
              </a:rPr>
              <a:t>How to engage with the standards community &amp; what important activities are planned for the next 12 months</a:t>
            </a:r>
            <a:br>
              <a:rPr lang="sv-SE" sz="2400" dirty="0">
                <a:solidFill>
                  <a:srgbClr val="0070C0"/>
                </a:solidFill>
              </a:rPr>
            </a:br>
            <a:r>
              <a:rPr lang="sv-SE" sz="1800" i="1" dirty="0">
                <a:solidFill>
                  <a:srgbClr val="0070C0"/>
                </a:solidFill>
              </a:rPr>
              <a:t>Moderator: Dr. Mathias Jonas, International Hydrographic Organization (IHO)</a:t>
            </a:r>
            <a:endParaRPr sz="2000" i="1" dirty="0">
              <a:solidFill>
                <a:srgbClr val="0070C0"/>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Discussion</a:t>
            </a:r>
            <a:endParaRPr/>
          </a:p>
        </p:txBody>
      </p:sp>
      <p:sp>
        <p:nvSpPr>
          <p:cNvPr id="339" name="Google Shape;339;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70C0"/>
              </a:buClr>
              <a:buSzPts val="2800"/>
              <a:buNone/>
            </a:pPr>
            <a:r>
              <a:rPr lang="sv-SE" sz="2800" i="1">
                <a:solidFill>
                  <a:srgbClr val="0070C0"/>
                </a:solidFill>
              </a:rPr>
              <a:t>How do you think we can </a:t>
            </a:r>
            <a:r>
              <a:rPr lang="sv-SE" sz="2800" b="1" i="1">
                <a:solidFill>
                  <a:srgbClr val="0070C0"/>
                </a:solidFill>
              </a:rPr>
              <a:t>increase the awareness and knowledge of standards</a:t>
            </a:r>
            <a:r>
              <a:rPr lang="sv-SE" sz="2800" i="1">
                <a:solidFill>
                  <a:srgbClr val="0070C0"/>
                </a:solidFill>
              </a:rPr>
              <a:t> (e.g. through the Standards guide) for different target groups?</a:t>
            </a:r>
            <a:endParaRPr/>
          </a:p>
          <a:p>
            <a:pPr marL="0" lvl="0" indent="0" algn="l" rtl="0">
              <a:spcBef>
                <a:spcPts val="560"/>
              </a:spcBef>
              <a:spcAft>
                <a:spcPts val="0"/>
              </a:spcAft>
              <a:buClr>
                <a:schemeClr val="dk1"/>
              </a:buClr>
              <a:buSzPts val="2800"/>
              <a:buNone/>
            </a:pPr>
            <a:endParaRPr sz="2800" i="1">
              <a:solidFill>
                <a:srgbClr val="0070C0"/>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0"/>
          <p:cNvSpPr txBox="1">
            <a:spLocks noGrp="1"/>
          </p:cNvSpPr>
          <p:nvPr>
            <p:ph type="title" idx="4294967295"/>
          </p:nvPr>
        </p:nvSpPr>
        <p:spPr>
          <a:xfrm>
            <a:off x="0" y="2857500"/>
            <a:ext cx="9144000" cy="1143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rmAutofit fontScale="90000"/>
          </a:bodyPr>
          <a:lstStyle/>
          <a:p>
            <a:pPr lvl="0" rtl="0">
              <a:spcBef>
                <a:spcPts val="0"/>
              </a:spcBef>
              <a:spcAft>
                <a:spcPts val="0"/>
              </a:spcAft>
              <a:buClr>
                <a:srgbClr val="0070C0"/>
              </a:buClr>
              <a:buSzPts val="4400"/>
            </a:pPr>
            <a:r>
              <a:rPr lang="sv-SE" b="1">
                <a:solidFill>
                  <a:srgbClr val="0070C0"/>
                </a:solidFill>
              </a:rPr>
              <a:t>Standards work with the UN</a:t>
            </a:r>
            <a:br>
              <a:rPr lang="sv-SE" b="1">
                <a:solidFill>
                  <a:srgbClr val="0070C0"/>
                </a:solidFill>
              </a:rPr>
            </a:br>
            <a:br>
              <a:rPr lang="sv-SE" b="1">
                <a:solidFill>
                  <a:srgbClr val="0070C0"/>
                </a:solidFill>
              </a:rPr>
            </a:br>
            <a:r>
              <a:rPr lang="sv-SE" b="1">
                <a:solidFill>
                  <a:srgbClr val="0070C0"/>
                </a:solidFill>
              </a:rPr>
              <a:t>IHO</a:t>
            </a:r>
            <a:br>
              <a:rPr lang="sv-SE" b="1">
                <a:solidFill>
                  <a:srgbClr val="0070C0"/>
                </a:solidFill>
              </a:rPr>
            </a:br>
            <a:r>
              <a:rPr lang="sv-SE" b="1">
                <a:solidFill>
                  <a:srgbClr val="0070C0"/>
                </a:solidFill>
              </a:rPr>
              <a:t>OGC</a:t>
            </a:r>
            <a:br>
              <a:rPr lang="sv-SE" b="1">
                <a:solidFill>
                  <a:srgbClr val="0070C0"/>
                </a:solidFill>
              </a:rPr>
            </a:br>
            <a:r>
              <a:rPr lang="sv-SE" b="1">
                <a:solidFill>
                  <a:srgbClr val="0070C0"/>
                </a:solidFill>
              </a:rPr>
              <a:t>ISO/TC 211</a:t>
            </a:r>
            <a:endParaRPr b="1">
              <a:solidFill>
                <a:srgbClr val="0070C0"/>
              </a:solidFil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IHO´s S-100 Framework Standard supports the design of interoperable marine data products based on ISO modelling paradigms</a:t>
            </a:r>
            <a:endParaRPr/>
          </a:p>
        </p:txBody>
      </p:sp>
      <p:pic>
        <p:nvPicPr>
          <p:cNvPr id="5" name="Picture 4"/>
          <p:cNvPicPr>
            <a:picLocks noChangeAspect="1"/>
          </p:cNvPicPr>
          <p:nvPr/>
        </p:nvPicPr>
        <p:blipFill>
          <a:blip r:embed="rId3"/>
          <a:stretch>
            <a:fillRect/>
          </a:stretch>
        </p:blipFill>
        <p:spPr>
          <a:xfrm>
            <a:off x="168711" y="1620467"/>
            <a:ext cx="8806578" cy="4197505"/>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IHO offers ISO 19100 compliant tools for creation and maintenance of marine data product specifications</a:t>
            </a:r>
            <a:endParaRPr/>
          </a:p>
        </p:txBody>
      </p:sp>
      <p:sp>
        <p:nvSpPr>
          <p:cNvPr id="2" name="Text Placeholder 1"/>
          <p:cNvSpPr>
            <a:spLocks noGrp="1"/>
          </p:cNvSpPr>
          <p:nvPr>
            <p:ph type="body" idx="1"/>
          </p:nvPr>
        </p:nvSpPr>
        <p:spPr>
          <a:xfrm>
            <a:off x="462880" y="1792198"/>
            <a:ext cx="8681120" cy="4525963"/>
          </a:xfrm>
        </p:spPr>
        <p:txBody>
          <a:bodyPr>
            <a:normAutofit/>
          </a:bodyPr>
          <a:lstStyle/>
          <a:p>
            <a:pPr marL="342900">
              <a:spcBef>
                <a:spcPts val="560"/>
              </a:spcBef>
              <a:buClr>
                <a:srgbClr val="0070C0"/>
              </a:buClr>
              <a:buSzPts val="2800"/>
            </a:pPr>
            <a:r>
              <a:rPr lang="en-US" sz="2800">
                <a:solidFill>
                  <a:srgbClr val="0070C0"/>
                </a:solidFill>
              </a:rPr>
              <a:t>Management of the </a:t>
            </a:r>
            <a:br>
              <a:rPr lang="en-US" sz="2800">
                <a:solidFill>
                  <a:srgbClr val="0070C0"/>
                </a:solidFill>
              </a:rPr>
            </a:br>
            <a:r>
              <a:rPr lang="en-US" sz="2800">
                <a:solidFill>
                  <a:srgbClr val="0070C0"/>
                </a:solidFill>
              </a:rPr>
              <a:t>S-100 Geospatial Information Registry: registry.iho.int</a:t>
            </a:r>
          </a:p>
          <a:p>
            <a:pPr marL="342900">
              <a:spcBef>
                <a:spcPts val="560"/>
              </a:spcBef>
              <a:buClr>
                <a:srgbClr val="0070C0"/>
              </a:buClr>
              <a:buSzPts val="2800"/>
            </a:pPr>
            <a:endParaRPr lang="en-US" sz="2800">
              <a:solidFill>
                <a:srgbClr val="0070C0"/>
              </a:solidFill>
            </a:endParaRPr>
          </a:p>
          <a:p>
            <a:pPr marL="342900">
              <a:spcBef>
                <a:spcPts val="560"/>
              </a:spcBef>
              <a:buClr>
                <a:srgbClr val="0070C0"/>
              </a:buClr>
              <a:buSzPts val="2800"/>
            </a:pPr>
            <a:r>
              <a:rPr lang="en-US" sz="2800">
                <a:solidFill>
                  <a:srgbClr val="0070C0"/>
                </a:solidFill>
              </a:rPr>
              <a:t>Product Specification Developers Guidebook (S-97)</a:t>
            </a:r>
          </a:p>
          <a:p>
            <a:pPr marL="800100" lvl="2">
              <a:spcBef>
                <a:spcPts val="560"/>
              </a:spcBef>
              <a:buClr>
                <a:srgbClr val="0070C0"/>
              </a:buClr>
              <a:buSzPts val="2800"/>
            </a:pPr>
            <a:r>
              <a:rPr lang="en-US">
                <a:solidFill>
                  <a:srgbClr val="0070C0"/>
                </a:solidFill>
              </a:rPr>
              <a:t>template for building product specifications</a:t>
            </a:r>
          </a:p>
          <a:p>
            <a:pPr marL="800100" lvl="2">
              <a:spcBef>
                <a:spcPts val="560"/>
              </a:spcBef>
              <a:buClr>
                <a:srgbClr val="0070C0"/>
              </a:buClr>
              <a:buSzPts val="2800"/>
            </a:pPr>
            <a:r>
              <a:rPr lang="en-US">
                <a:solidFill>
                  <a:srgbClr val="0070C0"/>
                </a:solidFill>
              </a:rPr>
              <a:t>Feature Catalogue Builder, Portrayal Catalogue Builder, Data Encoding and Classification Guide Builder</a:t>
            </a:r>
          </a:p>
          <a:p>
            <a:pPr marL="800100" lvl="2">
              <a:spcBef>
                <a:spcPts val="560"/>
              </a:spcBef>
              <a:buClr>
                <a:srgbClr val="0070C0"/>
              </a:buClr>
              <a:buSzPts val="2800"/>
            </a:pPr>
            <a:r>
              <a:rPr lang="en-US">
                <a:solidFill>
                  <a:srgbClr val="0070C0"/>
                </a:solidFill>
              </a:rPr>
              <a:t>Data Security Scheme for uncorrupted dissemination </a:t>
            </a:r>
          </a:p>
        </p:txBody>
      </p:sp>
    </p:spTree>
    <p:extLst>
      <p:ext uri="{BB962C8B-B14F-4D97-AF65-F5344CB8AC3E}">
        <p14:creationId xmlns:p14="http://schemas.microsoft.com/office/powerpoint/2010/main" val="16604644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1"/>
          <p:cNvSpPr txBox="1">
            <a:spLocks noGrp="1"/>
          </p:cNvSpPr>
          <p:nvPr>
            <p:ph type="title"/>
          </p:nvPr>
        </p:nvSpPr>
        <p:spPr>
          <a:xfrm>
            <a:off x="320892" y="16104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IHO tools are open for other marine science, enginereering and administrative domains</a:t>
            </a:r>
            <a:endParaRPr/>
          </a:p>
        </p:txBody>
      </p:sp>
      <p:sp>
        <p:nvSpPr>
          <p:cNvPr id="2" name="Text Placeholder 1"/>
          <p:cNvSpPr>
            <a:spLocks noGrp="1"/>
          </p:cNvSpPr>
          <p:nvPr>
            <p:ph type="body" idx="1"/>
          </p:nvPr>
        </p:nvSpPr>
        <p:spPr>
          <a:xfrm>
            <a:off x="2824131" y="2434675"/>
            <a:ext cx="6119665" cy="751264"/>
          </a:xfrm>
        </p:spPr>
        <p:txBody>
          <a:bodyPr>
            <a:normAutofit/>
          </a:bodyPr>
          <a:lstStyle/>
          <a:p>
            <a:pPr marL="0" indent="0">
              <a:spcBef>
                <a:spcPts val="560"/>
              </a:spcBef>
              <a:buClr>
                <a:srgbClr val="0070C0"/>
              </a:buClr>
              <a:buSzPts val="2800"/>
              <a:buNone/>
            </a:pPr>
            <a:r>
              <a:rPr lang="en-US" sz="2400">
                <a:solidFill>
                  <a:srgbClr val="0070C0"/>
                </a:solidFill>
              </a:rPr>
              <a:t>S-421 Route Plan Exchange</a:t>
            </a:r>
          </a:p>
        </p:txBody>
      </p:sp>
      <p:pic>
        <p:nvPicPr>
          <p:cNvPr id="3" name="Picture 2"/>
          <p:cNvPicPr>
            <a:picLocks noChangeAspect="1"/>
          </p:cNvPicPr>
          <p:nvPr/>
        </p:nvPicPr>
        <p:blipFill>
          <a:blip r:embed="rId3"/>
          <a:stretch>
            <a:fillRect/>
          </a:stretch>
        </p:blipFill>
        <p:spPr>
          <a:xfrm>
            <a:off x="6485992" y="2442231"/>
            <a:ext cx="2108299" cy="775765"/>
          </a:xfrm>
          <a:prstGeom prst="rect">
            <a:avLst/>
          </a:prstGeom>
        </p:spPr>
      </p:pic>
      <p:sp>
        <p:nvSpPr>
          <p:cNvPr id="5" name="Text Placeholder 1"/>
          <p:cNvSpPr txBox="1">
            <a:spLocks/>
          </p:cNvSpPr>
          <p:nvPr/>
        </p:nvSpPr>
        <p:spPr>
          <a:xfrm>
            <a:off x="2400534" y="1676059"/>
            <a:ext cx="6966857" cy="62842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560"/>
              </a:spcBef>
              <a:buClr>
                <a:srgbClr val="0070C0"/>
              </a:buClr>
              <a:buSzPts val="2800"/>
              <a:buNone/>
            </a:pPr>
            <a:r>
              <a:rPr lang="en-US" sz="2400">
                <a:solidFill>
                  <a:srgbClr val="0070C0"/>
                </a:solidFill>
              </a:rPr>
              <a:t>S-411 – S-414 Ice, Weather and Wave Information</a:t>
            </a:r>
          </a:p>
        </p:txBody>
      </p:sp>
      <p:pic>
        <p:nvPicPr>
          <p:cNvPr id="4" name="Picture 3"/>
          <p:cNvPicPr>
            <a:picLocks noChangeAspect="1"/>
          </p:cNvPicPr>
          <p:nvPr/>
        </p:nvPicPr>
        <p:blipFill>
          <a:blip r:embed="rId4"/>
          <a:stretch>
            <a:fillRect/>
          </a:stretch>
        </p:blipFill>
        <p:spPr>
          <a:xfrm>
            <a:off x="320892" y="1304048"/>
            <a:ext cx="2019261" cy="1455392"/>
          </a:xfrm>
          <a:prstGeom prst="rect">
            <a:avLst/>
          </a:prstGeom>
        </p:spPr>
      </p:pic>
      <p:sp>
        <p:nvSpPr>
          <p:cNvPr id="6" name="Rectangle 5"/>
          <p:cNvSpPr/>
          <p:nvPr/>
        </p:nvSpPr>
        <p:spPr>
          <a:xfrm>
            <a:off x="217241" y="3984644"/>
            <a:ext cx="6562666" cy="830997"/>
          </a:xfrm>
          <a:prstGeom prst="rect">
            <a:avLst/>
          </a:prstGeom>
        </p:spPr>
        <p:txBody>
          <a:bodyPr wrap="square">
            <a:spAutoFit/>
          </a:bodyPr>
          <a:lstStyle/>
          <a:p>
            <a:pPr>
              <a:spcBef>
                <a:spcPts val="560"/>
              </a:spcBef>
              <a:buClr>
                <a:srgbClr val="0070C0"/>
              </a:buClr>
              <a:buSzPts val="2800"/>
            </a:pPr>
            <a:r>
              <a:rPr lang="en-US" sz="2400">
                <a:solidFill>
                  <a:srgbClr val="0070C0"/>
                </a:solidFill>
                <a:latin typeface="Calibri"/>
                <a:ea typeface="Calibri"/>
                <a:cs typeface="Calibri"/>
                <a:sym typeface="Calibri"/>
              </a:rPr>
              <a:t>S-201 – S-247 Aids to Navigation Information</a:t>
            </a:r>
            <a:br>
              <a:rPr lang="en-US" sz="2400">
                <a:solidFill>
                  <a:srgbClr val="0070C0"/>
                </a:solidFill>
                <a:latin typeface="Calibri"/>
                <a:ea typeface="Calibri"/>
                <a:cs typeface="Calibri"/>
                <a:sym typeface="Calibri"/>
              </a:rPr>
            </a:br>
            <a:endParaRPr lang="en-US" sz="2400">
              <a:solidFill>
                <a:srgbClr val="0070C0"/>
              </a:solidFill>
              <a:latin typeface="Calibri"/>
              <a:ea typeface="Calibri"/>
              <a:cs typeface="Calibri"/>
              <a:sym typeface="Calibri"/>
            </a:endParaRPr>
          </a:p>
        </p:txBody>
      </p:sp>
      <p:pic>
        <p:nvPicPr>
          <p:cNvPr id="7" name="Picture 6"/>
          <p:cNvPicPr>
            <a:picLocks noChangeAspect="1"/>
          </p:cNvPicPr>
          <p:nvPr/>
        </p:nvPicPr>
        <p:blipFill>
          <a:blip r:embed="rId5"/>
          <a:stretch>
            <a:fillRect/>
          </a:stretch>
        </p:blipFill>
        <p:spPr>
          <a:xfrm>
            <a:off x="1557702" y="4715233"/>
            <a:ext cx="2170133" cy="1072180"/>
          </a:xfrm>
          <a:prstGeom prst="rect">
            <a:avLst/>
          </a:prstGeom>
        </p:spPr>
      </p:pic>
      <p:pic>
        <p:nvPicPr>
          <p:cNvPr id="8" name="Picture 7"/>
          <p:cNvPicPr>
            <a:picLocks noChangeAspect="1"/>
          </p:cNvPicPr>
          <p:nvPr/>
        </p:nvPicPr>
        <p:blipFill>
          <a:blip r:embed="rId6"/>
          <a:stretch>
            <a:fillRect/>
          </a:stretch>
        </p:blipFill>
        <p:spPr>
          <a:xfrm>
            <a:off x="5940464" y="3466273"/>
            <a:ext cx="1318235" cy="1413483"/>
          </a:xfrm>
          <a:prstGeom prst="rect">
            <a:avLst/>
          </a:prstGeom>
        </p:spPr>
      </p:pic>
      <p:sp>
        <p:nvSpPr>
          <p:cNvPr id="10" name="Rectangle 9"/>
          <p:cNvSpPr/>
          <p:nvPr/>
        </p:nvSpPr>
        <p:spPr>
          <a:xfrm>
            <a:off x="3817098" y="5155254"/>
            <a:ext cx="5014529" cy="461665"/>
          </a:xfrm>
          <a:prstGeom prst="rect">
            <a:avLst/>
          </a:prstGeom>
        </p:spPr>
        <p:txBody>
          <a:bodyPr wrap="square">
            <a:spAutoFit/>
          </a:bodyPr>
          <a:lstStyle/>
          <a:p>
            <a:pPr>
              <a:spcBef>
                <a:spcPts val="560"/>
              </a:spcBef>
              <a:buClr>
                <a:srgbClr val="0070C0"/>
              </a:buClr>
              <a:buSzPts val="2800"/>
            </a:pPr>
            <a:r>
              <a:rPr lang="en-US" sz="2400">
                <a:solidFill>
                  <a:srgbClr val="0070C0"/>
                </a:solidFill>
                <a:latin typeface="Calibri"/>
                <a:ea typeface="Calibri"/>
                <a:cs typeface="Calibri"/>
                <a:sym typeface="Calibri"/>
              </a:rPr>
              <a:t>S-121 Maritime Limits and Boundaries</a:t>
            </a:r>
          </a:p>
        </p:txBody>
      </p:sp>
    </p:spTree>
    <p:extLst>
      <p:ext uri="{BB962C8B-B14F-4D97-AF65-F5344CB8AC3E}">
        <p14:creationId xmlns:p14="http://schemas.microsoft.com/office/powerpoint/2010/main" val="6357111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23"/>
          <p:cNvSpPr txBox="1">
            <a:spLocks noGrp="1"/>
          </p:cNvSpPr>
          <p:nvPr>
            <p:ph type="title"/>
          </p:nvPr>
        </p:nvSpPr>
        <p:spPr>
          <a:xfrm>
            <a:off x="400405" y="229202"/>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0070C0"/>
              </a:buClr>
              <a:buSzPts val="3200"/>
              <a:buFont typeface="Calibri"/>
              <a:buNone/>
            </a:pPr>
            <a:r>
              <a:rPr lang="sv-SE" sz="3200" b="1">
                <a:solidFill>
                  <a:srgbClr val="0070C0"/>
                </a:solidFill>
              </a:rPr>
              <a:t>The S-100 family of marine data product specifications allows flexibility in encoding to interface with OGC service standards</a:t>
            </a:r>
            <a:endParaRPr sz="3200" b="1">
              <a:solidFill>
                <a:srgbClr val="0070C0"/>
              </a:solidFill>
            </a:endParaRPr>
          </a:p>
        </p:txBody>
      </p:sp>
      <p:sp>
        <p:nvSpPr>
          <p:cNvPr id="364" name="Google Shape;364;p23"/>
          <p:cNvSpPr txBox="1">
            <a:spLocks noGrp="1"/>
          </p:cNvSpPr>
          <p:nvPr>
            <p:ph type="body" idx="1"/>
          </p:nvPr>
        </p:nvSpPr>
        <p:spPr>
          <a:xfrm>
            <a:off x="582149" y="1617239"/>
            <a:ext cx="8229600" cy="2602632"/>
          </a:xfrm>
          <a:prstGeom prst="rect">
            <a:avLst/>
          </a:prstGeom>
          <a:noFill/>
          <a:ln>
            <a:noFill/>
          </a:ln>
        </p:spPr>
        <p:txBody>
          <a:bodyPr spcFirstLastPara="1" wrap="square" lIns="91425" tIns="45700" rIns="91425" bIns="45700" anchor="t" anchorCtr="0">
            <a:normAutofit/>
          </a:bodyPr>
          <a:lstStyle/>
          <a:p>
            <a:pPr marL="0" lvl="0" indent="0">
              <a:spcBef>
                <a:spcPts val="560"/>
              </a:spcBef>
              <a:buClr>
                <a:srgbClr val="0070C0"/>
              </a:buClr>
              <a:buSzPts val="2800"/>
              <a:buNone/>
            </a:pPr>
            <a:r>
              <a:rPr lang="en-US" sz="2800">
                <a:solidFill>
                  <a:srgbClr val="0070C0"/>
                </a:solidFill>
              </a:rPr>
              <a:t>Examples of these include OGC standards such as  </a:t>
            </a:r>
          </a:p>
          <a:p>
            <a:pPr marL="342900" lvl="0">
              <a:spcBef>
                <a:spcPts val="560"/>
              </a:spcBef>
              <a:buClr>
                <a:srgbClr val="0070C0"/>
              </a:buClr>
              <a:buSzPts val="2800"/>
            </a:pPr>
            <a:r>
              <a:rPr lang="en-US" sz="2400">
                <a:solidFill>
                  <a:srgbClr val="0070C0"/>
                </a:solidFill>
              </a:rPr>
              <a:t>Keyhole Markup Language KML, </a:t>
            </a:r>
          </a:p>
          <a:p>
            <a:pPr marL="342900" lvl="0">
              <a:spcBef>
                <a:spcPts val="560"/>
              </a:spcBef>
              <a:buClr>
                <a:srgbClr val="0070C0"/>
              </a:buClr>
              <a:buSzPts val="2800"/>
            </a:pPr>
            <a:r>
              <a:rPr lang="en-US" sz="2400">
                <a:solidFill>
                  <a:srgbClr val="0070C0"/>
                </a:solidFill>
              </a:rPr>
              <a:t>Geography Markup Language GML, </a:t>
            </a:r>
          </a:p>
          <a:p>
            <a:pPr marL="342900" lvl="0">
              <a:spcBef>
                <a:spcPts val="560"/>
              </a:spcBef>
              <a:buClr>
                <a:srgbClr val="0070C0"/>
              </a:buClr>
              <a:buSzPts val="2800"/>
            </a:pPr>
            <a:r>
              <a:rPr lang="en-US" sz="2400">
                <a:solidFill>
                  <a:srgbClr val="0070C0"/>
                </a:solidFill>
              </a:rPr>
              <a:t>Web Coverage Service, </a:t>
            </a:r>
          </a:p>
          <a:p>
            <a:pPr marL="342900" lvl="0">
              <a:spcBef>
                <a:spcPts val="560"/>
              </a:spcBef>
              <a:buClr>
                <a:srgbClr val="0070C0"/>
              </a:buClr>
              <a:buSzPts val="2800"/>
            </a:pPr>
            <a:r>
              <a:rPr lang="en-US" sz="2400">
                <a:solidFill>
                  <a:srgbClr val="0070C0"/>
                </a:solidFill>
              </a:rPr>
              <a:t>Web Feature Service and Web Map Service …</a:t>
            </a:r>
            <a:endParaRPr sz="2400">
              <a:solidFill>
                <a:srgbClr val="0070C0"/>
              </a:solidFill>
            </a:endParaRPr>
          </a:p>
        </p:txBody>
      </p:sp>
      <p:sp>
        <p:nvSpPr>
          <p:cNvPr id="4" name="Google Shape;364;p23"/>
          <p:cNvSpPr txBox="1">
            <a:spLocks/>
          </p:cNvSpPr>
          <p:nvPr/>
        </p:nvSpPr>
        <p:spPr>
          <a:xfrm>
            <a:off x="637997" y="3978966"/>
            <a:ext cx="8229600" cy="260263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chemeClr val="dk1"/>
              </a:buClr>
              <a:buSzPts val="1800"/>
              <a:buFont typeface="Arial"/>
              <a:buChar char="•"/>
              <a:defRPr sz="32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marL="0" indent="0">
              <a:spcBef>
                <a:spcPts val="560"/>
              </a:spcBef>
              <a:buClr>
                <a:srgbClr val="0070C0"/>
              </a:buClr>
              <a:buSzPts val="2800"/>
              <a:buNone/>
            </a:pPr>
            <a:r>
              <a:rPr lang="en-US" sz="2800">
                <a:solidFill>
                  <a:srgbClr val="0070C0"/>
                </a:solidFill>
              </a:rPr>
              <a:t>However,</a:t>
            </a:r>
          </a:p>
          <a:p>
            <a:pPr marL="0" indent="0">
              <a:spcBef>
                <a:spcPts val="560"/>
              </a:spcBef>
              <a:buClr>
                <a:srgbClr val="0070C0"/>
              </a:buClr>
              <a:buSzPts val="2800"/>
              <a:buNone/>
            </a:pPr>
            <a:r>
              <a:rPr lang="en-US" sz="2800">
                <a:solidFill>
                  <a:srgbClr val="0070C0"/>
                </a:solidFill>
              </a:rPr>
              <a:t>There is a large gap in producing standards / specifications for surveying and ocean mapping.</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hape 174"/>
          <p:cNvSpPr>
            <a:spLocks noChangeArrowheads="1"/>
          </p:cNvSpPr>
          <p:nvPr/>
        </p:nvSpPr>
        <p:spPr bwMode="auto">
          <a:xfrm>
            <a:off x="251460" y="5261821"/>
            <a:ext cx="3211709" cy="276225"/>
          </a:xfrm>
          <a:prstGeom prst="rect">
            <a:avLst/>
          </a:prstGeom>
          <a:gradFill rotWithShape="0">
            <a:gsLst>
              <a:gs pos="0">
                <a:srgbClr val="FFFFFF"/>
              </a:gs>
              <a:gs pos="44000">
                <a:srgbClr val="A2D7FF"/>
              </a:gs>
              <a:gs pos="100000">
                <a:srgbClr val="3FB1FA"/>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51427" tIns="51427" rIns="51427" bIns="51427" anchor="ctr"/>
          <a:lstStyle>
            <a:lvl1pPr>
              <a:spcBef>
                <a:spcPct val="20000"/>
              </a:spcBef>
              <a:buChar char="•"/>
              <a:defRPr sz="3200">
                <a:solidFill>
                  <a:srgbClr val="0066FF"/>
                </a:solidFill>
                <a:latin typeface="Arial" panose="020B0604020202020204" pitchFamily="34" charset="0"/>
              </a:defRPr>
            </a:lvl1pPr>
            <a:lvl2pPr marL="742950" indent="-285750">
              <a:spcBef>
                <a:spcPct val="20000"/>
              </a:spcBef>
              <a:buChar char="–"/>
              <a:defRPr sz="2800">
                <a:solidFill>
                  <a:srgbClr val="0066FF"/>
                </a:solidFill>
                <a:latin typeface="Arial" panose="020B0604020202020204" pitchFamily="34" charset="0"/>
              </a:defRPr>
            </a:lvl2pPr>
            <a:lvl3pPr marL="1143000" indent="-228600">
              <a:spcBef>
                <a:spcPct val="20000"/>
              </a:spcBef>
              <a:buChar char="•"/>
              <a:defRPr sz="2400">
                <a:solidFill>
                  <a:srgbClr val="0066FF"/>
                </a:solidFill>
                <a:latin typeface="Arial" panose="020B0604020202020204" pitchFamily="34" charset="0"/>
              </a:defRPr>
            </a:lvl3pPr>
            <a:lvl4pPr marL="1600200" indent="-228600">
              <a:spcBef>
                <a:spcPct val="20000"/>
              </a:spcBef>
              <a:buChar char="–"/>
              <a:defRPr sz="2000">
                <a:solidFill>
                  <a:srgbClr val="0066FF"/>
                </a:solidFill>
                <a:latin typeface="Arial" panose="020B0604020202020204" pitchFamily="34" charset="0"/>
              </a:defRPr>
            </a:lvl4pPr>
            <a:lvl5pPr marL="2057400" indent="-228600">
              <a:spcBef>
                <a:spcPct val="20000"/>
              </a:spcBef>
              <a:buChar char="»"/>
              <a:defRPr sz="20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066FF"/>
                </a:solidFill>
                <a:latin typeface="Arial" panose="020B0604020202020204" pitchFamily="34" charset="0"/>
              </a:defRPr>
            </a:lvl9pPr>
          </a:lstStyle>
          <a:p>
            <a:pPr algn="ctr">
              <a:spcBef>
                <a:spcPct val="0"/>
              </a:spcBef>
              <a:buFontTx/>
              <a:buNone/>
              <a:defRPr/>
            </a:pPr>
            <a:r>
              <a:rPr lang="en-AU" altLang="sv-SE" sz="1200">
                <a:solidFill>
                  <a:srgbClr val="000000"/>
                </a:solidFill>
              </a:rPr>
              <a:t>To service national and international SDI</a:t>
            </a:r>
            <a:endParaRPr lang="en-AU" altLang="sv-SE" sz="1200">
              <a:solidFill>
                <a:schemeClr val="tx1"/>
              </a:solidFill>
            </a:endParaRPr>
          </a:p>
        </p:txBody>
      </p:sp>
      <p:sp>
        <p:nvSpPr>
          <p:cNvPr id="24579" name="Shape 176"/>
          <p:cNvSpPr>
            <a:spLocks noChangeArrowheads="1"/>
          </p:cNvSpPr>
          <p:nvPr/>
        </p:nvSpPr>
        <p:spPr bwMode="auto">
          <a:xfrm>
            <a:off x="4696621" y="5232741"/>
            <a:ext cx="1537097" cy="402431"/>
          </a:xfrm>
          <a:prstGeom prst="rect">
            <a:avLst/>
          </a:prstGeom>
          <a:gradFill rotWithShape="0">
            <a:gsLst>
              <a:gs pos="0">
                <a:srgbClr val="FFFFFF"/>
              </a:gs>
              <a:gs pos="44000">
                <a:srgbClr val="A2D7FF"/>
              </a:gs>
              <a:gs pos="100000">
                <a:srgbClr val="3FB1FA"/>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51427" tIns="51427" rIns="51427" bIns="51427" anchor="ct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lgn="ctr">
              <a:spcBef>
                <a:spcPct val="0"/>
              </a:spcBef>
              <a:buFontTx/>
              <a:buNone/>
            </a:pPr>
            <a:r>
              <a:rPr lang="en-AU" altLang="sv-SE" sz="1125">
                <a:solidFill>
                  <a:srgbClr val="000000"/>
                </a:solidFill>
              </a:rPr>
              <a:t>Navigation and Enforcement</a:t>
            </a:r>
            <a:endParaRPr lang="en-AU" altLang="sv-SE" sz="1125">
              <a:solidFill>
                <a:schemeClr val="tx1"/>
              </a:solidFill>
            </a:endParaRPr>
          </a:p>
        </p:txBody>
      </p:sp>
      <p:sp>
        <p:nvSpPr>
          <p:cNvPr id="24580" name="Shape 178"/>
          <p:cNvSpPr>
            <a:spLocks noChangeArrowheads="1"/>
          </p:cNvSpPr>
          <p:nvPr/>
        </p:nvSpPr>
        <p:spPr bwMode="auto">
          <a:xfrm>
            <a:off x="4696621" y="4140936"/>
            <a:ext cx="1537097" cy="403622"/>
          </a:xfrm>
          <a:prstGeom prst="rect">
            <a:avLst/>
          </a:prstGeom>
          <a:gradFill rotWithShape="0">
            <a:gsLst>
              <a:gs pos="0">
                <a:srgbClr val="FFFFFF"/>
              </a:gs>
              <a:gs pos="44000">
                <a:srgbClr val="A2D7FF"/>
              </a:gs>
              <a:gs pos="100000">
                <a:srgbClr val="3FB1FA"/>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51427" tIns="51427" rIns="51427" bIns="51427" anchor="ct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lgn="ctr">
              <a:spcBef>
                <a:spcPct val="0"/>
              </a:spcBef>
              <a:buFontTx/>
              <a:buNone/>
            </a:pPr>
            <a:r>
              <a:rPr lang="en-AU" altLang="sv-SE" sz="1125">
                <a:solidFill>
                  <a:srgbClr val="000000"/>
                </a:solidFill>
              </a:rPr>
              <a:t>Legal Declaration</a:t>
            </a:r>
          </a:p>
        </p:txBody>
      </p:sp>
      <p:grpSp>
        <p:nvGrpSpPr>
          <p:cNvPr id="24581" name="Group 9"/>
          <p:cNvGrpSpPr>
            <a:grpSpLocks/>
          </p:cNvGrpSpPr>
          <p:nvPr/>
        </p:nvGrpSpPr>
        <p:grpSpPr bwMode="auto">
          <a:xfrm>
            <a:off x="4652568" y="4663620"/>
            <a:ext cx="1683462" cy="434579"/>
            <a:chOff x="6080066" y="3564567"/>
            <a:chExt cx="2889252" cy="770824"/>
          </a:xfrm>
        </p:grpSpPr>
        <p:sp>
          <p:nvSpPr>
            <p:cNvPr id="24599" name="Shape 180"/>
            <p:cNvSpPr>
              <a:spLocks noChangeArrowheads="1"/>
            </p:cNvSpPr>
            <p:nvPr/>
          </p:nvSpPr>
          <p:spPr bwMode="auto">
            <a:xfrm>
              <a:off x="6080066" y="3618643"/>
              <a:ext cx="2733677" cy="716748"/>
            </a:xfrm>
            <a:prstGeom prst="rect">
              <a:avLst/>
            </a:prstGeom>
            <a:gradFill rotWithShape="0">
              <a:gsLst>
                <a:gs pos="0">
                  <a:srgbClr val="FFFFFF"/>
                </a:gs>
                <a:gs pos="44000">
                  <a:srgbClr val="A2D7FF"/>
                </a:gs>
                <a:gs pos="100000">
                  <a:srgbClr val="3FB1FA"/>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51427" tIns="51427" rIns="51427" bIns="51427" anchor="ct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lgn="ctr">
                <a:lnSpc>
                  <a:spcPct val="90000"/>
                </a:lnSpc>
                <a:spcBef>
                  <a:spcPct val="0"/>
                </a:spcBef>
                <a:buFontTx/>
                <a:buNone/>
              </a:pPr>
              <a:r>
                <a:rPr lang="en-AU" altLang="sv-SE" sz="1125">
                  <a:solidFill>
                    <a:srgbClr val="000000"/>
                  </a:solidFill>
                </a:rPr>
                <a:t>Authoritative Public Data</a:t>
              </a:r>
            </a:p>
          </p:txBody>
        </p:sp>
        <p:sp>
          <p:nvSpPr>
            <p:cNvPr id="24600" name="Shape 181"/>
            <p:cNvSpPr txBox="1">
              <a:spLocks noChangeArrowheads="1"/>
            </p:cNvSpPr>
            <p:nvPr/>
          </p:nvSpPr>
          <p:spPr bwMode="auto">
            <a:xfrm>
              <a:off x="6235641" y="3564567"/>
              <a:ext cx="2733677" cy="71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923" tIns="3923" rIns="3923" bIns="3923" anchor="ct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lgn="ctr">
                <a:lnSpc>
                  <a:spcPct val="90000"/>
                </a:lnSpc>
                <a:spcBef>
                  <a:spcPct val="0"/>
                </a:spcBef>
                <a:buFontTx/>
                <a:buNone/>
              </a:pPr>
              <a:endParaRPr lang="sv-SE" altLang="sv-SE" sz="1125">
                <a:solidFill>
                  <a:srgbClr val="000000"/>
                </a:solidFill>
                <a:cs typeface="Arial" panose="020B0604020202020204" pitchFamily="34" charset="0"/>
                <a:sym typeface="Arial" panose="020B0604020202020204" pitchFamily="34" charset="0"/>
              </a:endParaRPr>
            </a:p>
          </p:txBody>
        </p:sp>
      </p:grpSp>
      <p:pic>
        <p:nvPicPr>
          <p:cNvPr id="24582" name="Shape 184" descr="C:\Users\Jonah\Desktop\ExamplesDiagram1.png"/>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866" y="3717931"/>
            <a:ext cx="2700338"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583" name="Shape 185"/>
          <p:cNvCxnSpPr>
            <a:cxnSpLocks/>
            <a:stCxn id="24582" idx="2"/>
            <a:endCxn id="24578" idx="0"/>
          </p:cNvCxnSpPr>
          <p:nvPr/>
        </p:nvCxnSpPr>
        <p:spPr bwMode="auto">
          <a:xfrm>
            <a:off x="1857035" y="4970469"/>
            <a:ext cx="280" cy="291352"/>
          </a:xfrm>
          <a:prstGeom prst="straightConnector1">
            <a:avLst/>
          </a:prstGeom>
          <a:noFill/>
          <a:ln w="19050">
            <a:solidFill>
              <a:schemeClr val="accent2"/>
            </a:solidFill>
            <a:round/>
            <a:headEnd type="none" w="sm" len="sm"/>
            <a:tailEnd type="triangle" w="lg" len="lg"/>
          </a:ln>
          <a:extLst>
            <a:ext uri="{909E8E84-426E-40DD-AFC4-6F175D3DCCD1}">
              <a14:hiddenFill xmlns:a14="http://schemas.microsoft.com/office/drawing/2010/main">
                <a:noFill/>
              </a14:hiddenFill>
            </a:ext>
          </a:extLst>
        </p:spPr>
      </p:cxnSp>
      <p:sp>
        <p:nvSpPr>
          <p:cNvPr id="15" name="Shape 177"/>
          <p:cNvSpPr txBox="1"/>
          <p:nvPr/>
        </p:nvSpPr>
        <p:spPr>
          <a:xfrm>
            <a:off x="506866" y="3302998"/>
            <a:ext cx="3154544" cy="277416"/>
          </a:xfrm>
          <a:prstGeom prst="rect">
            <a:avLst/>
          </a:prstGeom>
          <a:noFill/>
          <a:ln>
            <a:noFill/>
          </a:ln>
        </p:spPr>
        <p:txBody>
          <a:bodyPr spcFirstLastPara="1" lIns="3923" tIns="3923" rIns="3923" bIns="3923" anchor="ctr"/>
          <a:lstStyle/>
          <a:p>
            <a:pPr algn="ctr">
              <a:lnSpc>
                <a:spcPct val="90000"/>
              </a:lnSpc>
              <a:defRPr/>
            </a:pPr>
            <a:r>
              <a:rPr lang="en-AU" sz="1050">
                <a:ln w="0"/>
                <a:effectLst>
                  <a:outerShdw blurRad="38100" dist="19050" dir="2700000" algn="tl" rotWithShape="0">
                    <a:schemeClr val="dk1">
                      <a:alpha val="40000"/>
                    </a:schemeClr>
                  </a:outerShdw>
                </a:effectLst>
              </a:rPr>
              <a:t> </a:t>
            </a:r>
            <a:r>
              <a:rPr lang="en-AU" sz="2000">
                <a:solidFill>
                  <a:srgbClr val="0070C0"/>
                </a:solidFill>
                <a:latin typeface="Arial" panose="020B0604020202020204" pitchFamily="34" charset="0"/>
              </a:rPr>
              <a:t>Interoperable data model</a:t>
            </a:r>
            <a:endParaRPr sz="2000">
              <a:solidFill>
                <a:srgbClr val="0070C0"/>
              </a:solidFill>
              <a:latin typeface="Arial" panose="020B0604020202020204" pitchFamily="34" charset="0"/>
            </a:endParaRPr>
          </a:p>
        </p:txBody>
      </p:sp>
      <p:sp>
        <p:nvSpPr>
          <p:cNvPr id="16" name="Shape 177"/>
          <p:cNvSpPr txBox="1"/>
          <p:nvPr/>
        </p:nvSpPr>
        <p:spPr>
          <a:xfrm>
            <a:off x="4433174" y="3336762"/>
            <a:ext cx="2031601" cy="276225"/>
          </a:xfrm>
          <a:prstGeom prst="rect">
            <a:avLst/>
          </a:prstGeom>
          <a:noFill/>
          <a:ln>
            <a:noFill/>
          </a:ln>
        </p:spPr>
        <p:txBody>
          <a:bodyPr spcFirstLastPara="1" lIns="3923" tIns="3923" rIns="3923" bIns="3923" anchor="ctr"/>
          <a:lstStyle/>
          <a:p>
            <a:pPr algn="ctr">
              <a:lnSpc>
                <a:spcPct val="90000"/>
              </a:lnSpc>
              <a:defRPr/>
            </a:pPr>
            <a:r>
              <a:rPr lang="en-AU" sz="2000">
                <a:solidFill>
                  <a:srgbClr val="0070C0"/>
                </a:solidFill>
                <a:latin typeface="Arial" panose="020B0604020202020204" pitchFamily="34" charset="0"/>
              </a:rPr>
              <a:t>Specification for use cases</a:t>
            </a:r>
            <a:endParaRPr sz="2000">
              <a:solidFill>
                <a:srgbClr val="0070C0"/>
              </a:solidFill>
              <a:latin typeface="Arial" panose="020B0604020202020204" pitchFamily="34" charset="0"/>
            </a:endParaRPr>
          </a:p>
        </p:txBody>
      </p:sp>
      <p:cxnSp>
        <p:nvCxnSpPr>
          <p:cNvPr id="24586" name="Shape 185"/>
          <p:cNvCxnSpPr>
            <a:cxnSpLocks/>
            <a:stCxn id="24578" idx="3"/>
            <a:endCxn id="24579" idx="1"/>
          </p:cNvCxnSpPr>
          <p:nvPr/>
        </p:nvCxnSpPr>
        <p:spPr bwMode="auto">
          <a:xfrm>
            <a:off x="3463169" y="5399934"/>
            <a:ext cx="1233452" cy="34023"/>
          </a:xfrm>
          <a:prstGeom prst="straightConnector1">
            <a:avLst/>
          </a:prstGeom>
          <a:noFill/>
          <a:ln w="19050">
            <a:solidFill>
              <a:schemeClr val="accent2"/>
            </a:solidFill>
            <a:round/>
            <a:headEnd type="none" w="sm" len="sm"/>
            <a:tailEnd type="triangle" w="lg" len="lg"/>
          </a:ln>
          <a:extLst>
            <a:ext uri="{909E8E84-426E-40DD-AFC4-6F175D3DCCD1}">
              <a14:hiddenFill xmlns:a14="http://schemas.microsoft.com/office/drawing/2010/main">
                <a:noFill/>
              </a14:hiddenFill>
            </a:ext>
          </a:extLst>
        </p:spPr>
      </p:cxnSp>
      <p:cxnSp>
        <p:nvCxnSpPr>
          <p:cNvPr id="24587" name="Shape 185"/>
          <p:cNvCxnSpPr>
            <a:cxnSpLocks/>
            <a:stCxn id="24578" idx="3"/>
            <a:endCxn id="24599" idx="1"/>
          </p:cNvCxnSpPr>
          <p:nvPr/>
        </p:nvCxnSpPr>
        <p:spPr bwMode="auto">
          <a:xfrm flipV="1">
            <a:off x="3463169" y="4896153"/>
            <a:ext cx="1189399" cy="503781"/>
          </a:xfrm>
          <a:prstGeom prst="straightConnector1">
            <a:avLst/>
          </a:prstGeom>
          <a:noFill/>
          <a:ln w="19050">
            <a:solidFill>
              <a:schemeClr val="accent2"/>
            </a:solidFill>
            <a:round/>
            <a:headEnd type="none" w="sm" len="sm"/>
            <a:tailEnd type="triangle" w="lg" len="lg"/>
          </a:ln>
          <a:extLst>
            <a:ext uri="{909E8E84-426E-40DD-AFC4-6F175D3DCCD1}">
              <a14:hiddenFill xmlns:a14="http://schemas.microsoft.com/office/drawing/2010/main">
                <a:noFill/>
              </a14:hiddenFill>
            </a:ext>
          </a:extLst>
        </p:spPr>
      </p:cxnSp>
      <p:cxnSp>
        <p:nvCxnSpPr>
          <p:cNvPr id="24588" name="Shape 185"/>
          <p:cNvCxnSpPr>
            <a:cxnSpLocks/>
            <a:stCxn id="24578" idx="3"/>
            <a:endCxn id="24580" idx="1"/>
          </p:cNvCxnSpPr>
          <p:nvPr/>
        </p:nvCxnSpPr>
        <p:spPr bwMode="auto">
          <a:xfrm flipV="1">
            <a:off x="3463169" y="4342747"/>
            <a:ext cx="1233452" cy="1057187"/>
          </a:xfrm>
          <a:prstGeom prst="straightConnector1">
            <a:avLst/>
          </a:prstGeom>
          <a:noFill/>
          <a:ln w="19050">
            <a:solidFill>
              <a:schemeClr val="accent2"/>
            </a:solidFill>
            <a:round/>
            <a:headEnd type="none" w="sm" len="sm"/>
            <a:tailEnd type="triangle" w="lg" len="lg"/>
          </a:ln>
          <a:extLst>
            <a:ext uri="{909E8E84-426E-40DD-AFC4-6F175D3DCCD1}">
              <a14:hiddenFill xmlns:a14="http://schemas.microsoft.com/office/drawing/2010/main">
                <a:noFill/>
              </a14:hiddenFill>
            </a:ext>
          </a:extLst>
        </p:spPr>
      </p:cxnSp>
      <p:sp>
        <p:nvSpPr>
          <p:cNvPr id="24589" name="Rectangle 1"/>
          <p:cNvSpPr>
            <a:spLocks noChangeArrowheads="1"/>
          </p:cNvSpPr>
          <p:nvPr/>
        </p:nvSpPr>
        <p:spPr bwMode="auto">
          <a:xfrm>
            <a:off x="7191375" y="4055213"/>
            <a:ext cx="1678305" cy="1579959"/>
          </a:xfrm>
          <a:prstGeom prst="rect">
            <a:avLst/>
          </a:prstGeom>
          <a:gradFill rotWithShape="0">
            <a:gsLst>
              <a:gs pos="0">
                <a:srgbClr val="FFFFFF"/>
              </a:gs>
              <a:gs pos="44000">
                <a:srgbClr val="A2D7FF"/>
              </a:gs>
              <a:gs pos="100000">
                <a:srgbClr val="3FB1FA"/>
              </a:gs>
            </a:gsLst>
            <a:lin ang="5400000"/>
          </a:gradFill>
          <a:ln>
            <a:noFill/>
          </a:ln>
          <a:extLst>
            <a:ext uri="{91240B29-F687-4F45-9708-019B960494DF}">
              <a14:hiddenLine xmlns:a14="http://schemas.microsoft.com/office/drawing/2010/main" w="9525">
                <a:solidFill>
                  <a:srgbClr val="000000"/>
                </a:solidFill>
                <a:miter lim="800000"/>
                <a:headEnd/>
                <a:tailEnd/>
              </a14:hiddenLine>
            </a:ext>
          </a:extLst>
        </p:spPr>
        <p:txBody>
          <a:bodyPr lIns="51427" tIns="51427" rIns="51427" bIns="51427" anchor="ct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spcBef>
                <a:spcPct val="0"/>
              </a:spcBef>
              <a:buFontTx/>
              <a:buNone/>
            </a:pPr>
            <a:r>
              <a:rPr lang="en-US" altLang="sv-SE" sz="1200">
                <a:solidFill>
                  <a:srgbClr val="000000"/>
                </a:solidFill>
                <a:sym typeface="Candara" panose="020E0502030303020204" pitchFamily="34" charset="0"/>
              </a:rPr>
              <a:t>An OGC S-121 </a:t>
            </a:r>
            <a:br>
              <a:rPr lang="en-US" altLang="sv-SE" sz="1200">
                <a:solidFill>
                  <a:srgbClr val="000000"/>
                </a:solidFill>
                <a:sym typeface="Candara" panose="020E0502030303020204" pitchFamily="34" charset="0"/>
              </a:rPr>
            </a:br>
            <a:r>
              <a:rPr lang="en-US" altLang="sv-SE" sz="1200">
                <a:solidFill>
                  <a:srgbClr val="000000"/>
                </a:solidFill>
                <a:sym typeface="Candara" panose="020E0502030303020204" pitchFamily="34" charset="0"/>
              </a:rPr>
              <a:t>Pilot Project aims operationalize the S-121 framework and datasets into real world applications using Commercial Off-The-Shelf software.</a:t>
            </a:r>
            <a:r>
              <a:rPr lang="en-US" altLang="sv-SE" sz="1125">
                <a:solidFill>
                  <a:srgbClr val="000000"/>
                </a:solidFill>
                <a:sym typeface="Candara" panose="020E0502030303020204" pitchFamily="34" charset="0"/>
              </a:rPr>
              <a:t> </a:t>
            </a:r>
            <a:endParaRPr lang="en-US" altLang="sv-SE" sz="1125">
              <a:solidFill>
                <a:srgbClr val="000000"/>
              </a:solidFill>
            </a:endParaRPr>
          </a:p>
        </p:txBody>
      </p:sp>
      <p:pic>
        <p:nvPicPr>
          <p:cNvPr id="24590" name="Shape 162" descr="C:\Users\u98220\Desktop\iso-logo-print.gif"/>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6952" y="2536962"/>
            <a:ext cx="644060" cy="653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Shape 177"/>
          <p:cNvSpPr txBox="1"/>
          <p:nvPr/>
        </p:nvSpPr>
        <p:spPr>
          <a:xfrm>
            <a:off x="7236538" y="3262066"/>
            <a:ext cx="1598851" cy="276225"/>
          </a:xfrm>
          <a:prstGeom prst="rect">
            <a:avLst/>
          </a:prstGeom>
          <a:noFill/>
          <a:ln>
            <a:noFill/>
          </a:ln>
        </p:spPr>
        <p:txBody>
          <a:bodyPr spcFirstLastPara="1" lIns="3923" tIns="3923" rIns="3923" bIns="3923" anchor="ctr"/>
          <a:lstStyle/>
          <a:p>
            <a:pPr algn="ctr">
              <a:lnSpc>
                <a:spcPct val="90000"/>
              </a:lnSpc>
              <a:defRPr/>
            </a:pPr>
            <a:r>
              <a:rPr lang="en-AU" sz="2000">
                <a:solidFill>
                  <a:srgbClr val="0070C0"/>
                </a:solidFill>
                <a:latin typeface="Arial" panose="020B0604020202020204" pitchFamily="34" charset="0"/>
              </a:rPr>
              <a:t>Application</a:t>
            </a:r>
            <a:endParaRPr sz="2000">
              <a:solidFill>
                <a:srgbClr val="0070C0"/>
              </a:solidFill>
              <a:latin typeface="Arial" panose="020B0604020202020204" pitchFamily="34" charset="0"/>
            </a:endParaRPr>
          </a:p>
        </p:txBody>
      </p:sp>
      <p:pic>
        <p:nvPicPr>
          <p:cNvPr id="24593" name="Shape 258" descr="Home"/>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1390" y="2508025"/>
            <a:ext cx="1345167" cy="637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1" name="Straight Arrow Connector 50"/>
          <p:cNvCxnSpPr>
            <a:stCxn id="24600" idx="3"/>
            <a:endCxn id="24589" idx="1"/>
          </p:cNvCxnSpPr>
          <p:nvPr/>
        </p:nvCxnSpPr>
        <p:spPr>
          <a:xfrm flipV="1">
            <a:off x="6336030" y="4845193"/>
            <a:ext cx="855345" cy="20473"/>
          </a:xfrm>
          <a:prstGeom prst="straightConnector1">
            <a:avLst/>
          </a:prstGeom>
          <a:ln w="3175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4580" idx="3"/>
          </p:cNvCxnSpPr>
          <p:nvPr/>
        </p:nvCxnSpPr>
        <p:spPr>
          <a:xfrm>
            <a:off x="6233718" y="4342747"/>
            <a:ext cx="957657" cy="442915"/>
          </a:xfrm>
          <a:prstGeom prst="straightConnector1">
            <a:avLst/>
          </a:prstGeom>
          <a:ln w="3175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598" name="TextBox 28"/>
          <p:cNvSpPr txBox="1">
            <a:spLocks noChangeArrowheads="1"/>
          </p:cNvSpPr>
          <p:nvPr/>
        </p:nvSpPr>
        <p:spPr bwMode="auto">
          <a:xfrm>
            <a:off x="346657" y="1188427"/>
            <a:ext cx="85040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66FF"/>
                </a:solidFill>
                <a:latin typeface="Arial" panose="020B0604020202020204" pitchFamily="34" charset="0"/>
              </a:defRPr>
            </a:lvl1pPr>
            <a:lvl2pPr marL="742950" indent="-285750">
              <a:spcBef>
                <a:spcPct val="20000"/>
              </a:spcBef>
              <a:buChar char="–"/>
              <a:defRPr sz="2100">
                <a:solidFill>
                  <a:srgbClr val="0066FF"/>
                </a:solidFill>
                <a:latin typeface="Arial" panose="020B0604020202020204" pitchFamily="34" charset="0"/>
              </a:defRPr>
            </a:lvl2pPr>
            <a:lvl3pPr marL="1143000" indent="-228600">
              <a:spcBef>
                <a:spcPct val="20000"/>
              </a:spcBef>
              <a:buChar char="•"/>
              <a:defRPr>
                <a:solidFill>
                  <a:srgbClr val="0066FF"/>
                </a:solidFill>
                <a:latin typeface="Arial" panose="020B0604020202020204" pitchFamily="34" charset="0"/>
              </a:defRPr>
            </a:lvl3pPr>
            <a:lvl4pPr marL="1600200" indent="-228600">
              <a:spcBef>
                <a:spcPct val="20000"/>
              </a:spcBef>
              <a:buChar char="–"/>
              <a:defRPr sz="1500">
                <a:solidFill>
                  <a:srgbClr val="0066FF"/>
                </a:solidFill>
                <a:latin typeface="Arial" panose="020B0604020202020204" pitchFamily="34" charset="0"/>
              </a:defRPr>
            </a:lvl4pPr>
            <a:lvl5pPr marL="2057400" indent="-228600">
              <a:spcBef>
                <a:spcPct val="20000"/>
              </a:spcBef>
              <a:buChar char="»"/>
              <a:defRPr sz="1500">
                <a:solidFill>
                  <a:srgbClr val="0066FF"/>
                </a:solidFill>
                <a:latin typeface="Arial" panose="020B0604020202020204" pitchFamily="34" charset="0"/>
              </a:defRPr>
            </a:lvl5pPr>
            <a:lvl6pPr marL="2514600" indent="-228600" eaLnBrk="0" fontAlgn="base" hangingPunct="0">
              <a:spcBef>
                <a:spcPct val="20000"/>
              </a:spcBef>
              <a:spcAft>
                <a:spcPct val="0"/>
              </a:spcAft>
              <a:buChar char="»"/>
              <a:defRPr sz="1500">
                <a:solidFill>
                  <a:srgbClr val="0066FF"/>
                </a:solidFill>
                <a:latin typeface="Arial" panose="020B0604020202020204" pitchFamily="34" charset="0"/>
              </a:defRPr>
            </a:lvl6pPr>
            <a:lvl7pPr marL="2971800" indent="-228600" eaLnBrk="0" fontAlgn="base" hangingPunct="0">
              <a:spcBef>
                <a:spcPct val="20000"/>
              </a:spcBef>
              <a:spcAft>
                <a:spcPct val="0"/>
              </a:spcAft>
              <a:buChar char="»"/>
              <a:defRPr sz="1500">
                <a:solidFill>
                  <a:srgbClr val="0066FF"/>
                </a:solidFill>
                <a:latin typeface="Arial" panose="020B0604020202020204" pitchFamily="34" charset="0"/>
              </a:defRPr>
            </a:lvl7pPr>
            <a:lvl8pPr marL="3429000" indent="-228600" eaLnBrk="0" fontAlgn="base" hangingPunct="0">
              <a:spcBef>
                <a:spcPct val="20000"/>
              </a:spcBef>
              <a:spcAft>
                <a:spcPct val="0"/>
              </a:spcAft>
              <a:buChar char="»"/>
              <a:defRPr sz="1500">
                <a:solidFill>
                  <a:srgbClr val="0066FF"/>
                </a:solidFill>
                <a:latin typeface="Arial" panose="020B0604020202020204" pitchFamily="34" charset="0"/>
              </a:defRPr>
            </a:lvl8pPr>
            <a:lvl9pPr marL="3886200" indent="-228600" eaLnBrk="0" fontAlgn="base" hangingPunct="0">
              <a:spcBef>
                <a:spcPct val="20000"/>
              </a:spcBef>
              <a:spcAft>
                <a:spcPct val="0"/>
              </a:spcAft>
              <a:buChar char="»"/>
              <a:defRPr sz="1500">
                <a:solidFill>
                  <a:srgbClr val="0066FF"/>
                </a:solidFill>
                <a:latin typeface="Arial" panose="020B0604020202020204" pitchFamily="34" charset="0"/>
              </a:defRPr>
            </a:lvl9pPr>
          </a:lstStyle>
          <a:p>
            <a:pPr>
              <a:spcBef>
                <a:spcPct val="0"/>
              </a:spcBef>
              <a:buFontTx/>
              <a:buNone/>
            </a:pPr>
            <a:r>
              <a:rPr lang="en-US" altLang="sv-SE" sz="2000">
                <a:solidFill>
                  <a:srgbClr val="0070C0"/>
                </a:solidFill>
              </a:rPr>
              <a:t>S-121 absorbs all relevant geospatial and legal information enabling the UN Member States to fulfill their formal deposit obligations for maritime limits and boundaries according to UN Convention of the Law of the Seas. </a:t>
            </a:r>
          </a:p>
        </p:txBody>
      </p:sp>
      <p:cxnSp>
        <p:nvCxnSpPr>
          <p:cNvPr id="52" name="Straight Arrow Connector 51"/>
          <p:cNvCxnSpPr>
            <a:stCxn id="24579" idx="3"/>
          </p:cNvCxnSpPr>
          <p:nvPr/>
        </p:nvCxnSpPr>
        <p:spPr>
          <a:xfrm flipV="1">
            <a:off x="6233718" y="4880018"/>
            <a:ext cx="957657" cy="553939"/>
          </a:xfrm>
          <a:prstGeom prst="straightConnector1">
            <a:avLst/>
          </a:prstGeom>
          <a:ln w="31750" cmpd="sng">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8670" y="2536962"/>
            <a:ext cx="1737360" cy="579800"/>
          </a:xfrm>
          <a:prstGeom prst="rect">
            <a:avLst/>
          </a:prstGeom>
        </p:spPr>
      </p:pic>
      <p:sp>
        <p:nvSpPr>
          <p:cNvPr id="25" name="Google Shape;363;p23"/>
          <p:cNvSpPr txBox="1">
            <a:spLocks/>
          </p:cNvSpPr>
          <p:nvPr/>
        </p:nvSpPr>
        <p:spPr>
          <a:xfrm>
            <a:off x="400405" y="20861"/>
            <a:ext cx="8229600" cy="1143000"/>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70C0"/>
              </a:buClr>
              <a:buSzPts val="3200"/>
            </a:pPr>
            <a:r>
              <a:rPr lang="en-US" sz="3200" b="1">
                <a:solidFill>
                  <a:srgbClr val="0070C0"/>
                </a:solidFill>
              </a:rPr>
              <a:t>A best practice example: </a:t>
            </a:r>
            <a:br>
              <a:rPr lang="en-US" sz="3200" b="1">
                <a:solidFill>
                  <a:srgbClr val="0070C0"/>
                </a:solidFill>
              </a:rPr>
            </a:br>
            <a:r>
              <a:rPr lang="en-US" sz="3200" b="1">
                <a:solidFill>
                  <a:srgbClr val="0070C0"/>
                </a:solidFill>
              </a:rPr>
              <a:t>S-121 Maritime Limits and Boundaries</a:t>
            </a:r>
          </a:p>
        </p:txBody>
      </p:sp>
    </p:spTree>
    <p:extLst>
      <p:ext uri="{BB962C8B-B14F-4D97-AF65-F5344CB8AC3E}">
        <p14:creationId xmlns:p14="http://schemas.microsoft.com/office/powerpoint/2010/main" val="37018845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5"/>
          <p:cNvSpPr txBox="1">
            <a:spLocks noGrp="1"/>
          </p:cNvSpPr>
          <p:nvPr>
            <p:ph type="title"/>
          </p:nvPr>
        </p:nvSpPr>
        <p:spPr>
          <a:xfrm>
            <a:off x="408125" y="54469"/>
            <a:ext cx="8229600" cy="6153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New OGC Domain Working Groups</a:t>
            </a:r>
            <a:endParaRPr sz="3200" b="1">
              <a:solidFill>
                <a:srgbClr val="0070C0"/>
              </a:solidFill>
            </a:endParaRPr>
          </a:p>
          <a:p>
            <a:pPr marL="0" lvl="0" indent="0" algn="ctr" rtl="0">
              <a:spcBef>
                <a:spcPts val="0"/>
              </a:spcBef>
              <a:spcAft>
                <a:spcPts val="0"/>
              </a:spcAft>
              <a:buClr>
                <a:srgbClr val="0070C0"/>
              </a:buClr>
              <a:buSzPts val="3200"/>
              <a:buFont typeface="Calibri"/>
              <a:buNone/>
            </a:pPr>
            <a:endParaRPr sz="1800" u="sng">
              <a:solidFill>
                <a:srgbClr val="0070C0"/>
              </a:solidFill>
            </a:endParaRPr>
          </a:p>
        </p:txBody>
      </p:sp>
      <p:sp>
        <p:nvSpPr>
          <p:cNvPr id="378" name="Google Shape;378;p25"/>
          <p:cNvSpPr txBox="1">
            <a:spLocks noGrp="1"/>
          </p:cNvSpPr>
          <p:nvPr>
            <p:ph type="body" idx="1"/>
          </p:nvPr>
        </p:nvSpPr>
        <p:spPr>
          <a:xfrm>
            <a:off x="81825" y="839450"/>
            <a:ext cx="8686500" cy="48135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800"/>
              <a:buChar char="•"/>
            </a:pPr>
            <a:r>
              <a:rPr lang="sv-SE" sz="2800" dirty="0">
                <a:solidFill>
                  <a:srgbClr val="0070C0"/>
                </a:solidFill>
              </a:rPr>
              <a:t>OGC Domain Working Groups - </a:t>
            </a:r>
            <a:r>
              <a:rPr lang="sv-SE" sz="2400" dirty="0">
                <a:solidFill>
                  <a:srgbClr val="0070C0"/>
                </a:solidFill>
              </a:rPr>
              <a:t>identifying use cases, requirements, issues and opportunities for application of OGC and complementary standards to improve outcomes:</a:t>
            </a:r>
            <a:endParaRPr sz="2400" dirty="0">
              <a:solidFill>
                <a:srgbClr val="0070C0"/>
              </a:solidFill>
            </a:endParaRPr>
          </a:p>
          <a:p>
            <a:pPr marL="742950" lvl="1" indent="-285750" algn="l" rtl="0">
              <a:spcBef>
                <a:spcPts val="0"/>
              </a:spcBef>
              <a:spcAft>
                <a:spcPts val="0"/>
              </a:spcAft>
              <a:buClr>
                <a:srgbClr val="0070C0"/>
              </a:buClr>
              <a:buSzPts val="1800"/>
              <a:buChar char="–"/>
            </a:pPr>
            <a:r>
              <a:rPr lang="sv-SE" sz="2400" dirty="0">
                <a:solidFill>
                  <a:srgbClr val="0070C0"/>
                </a:solidFill>
              </a:rPr>
              <a:t>Agriculture*</a:t>
            </a:r>
            <a:endParaRPr sz="1800" dirty="0">
              <a:solidFill>
                <a:srgbClr val="0070C0"/>
              </a:solidFill>
            </a:endParaRPr>
          </a:p>
          <a:p>
            <a:pPr marL="742950" lvl="1" indent="-285750" algn="l" rtl="0">
              <a:spcBef>
                <a:spcPts val="0"/>
              </a:spcBef>
              <a:spcAft>
                <a:spcPts val="0"/>
              </a:spcAft>
              <a:buClr>
                <a:srgbClr val="0070C0"/>
              </a:buClr>
              <a:buSzPts val="1800"/>
              <a:buChar char="–"/>
            </a:pPr>
            <a:r>
              <a:rPr lang="sv-SE" sz="2400" dirty="0">
                <a:solidFill>
                  <a:srgbClr val="0070C0"/>
                </a:solidFill>
              </a:rPr>
              <a:t>Artificial Intelligence in Geomatics </a:t>
            </a:r>
            <a:endParaRPr sz="18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Blockchain and Distributed Ledger Technologies</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Interoperable Modeling &amp; Simulation</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Land Administration* </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Marine*</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Portrayal</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Smart Cities* </a:t>
            </a:r>
            <a:endParaRPr sz="2400" dirty="0">
              <a:solidFill>
                <a:srgbClr val="0070C0"/>
              </a:solidFill>
            </a:endParaRPr>
          </a:p>
          <a:p>
            <a:pPr marL="742950" lvl="1" indent="-323850" algn="l" rtl="0">
              <a:spcBef>
                <a:spcPts val="0"/>
              </a:spcBef>
              <a:spcAft>
                <a:spcPts val="0"/>
              </a:spcAft>
              <a:buClr>
                <a:srgbClr val="0070C0"/>
              </a:buClr>
              <a:buSzPts val="2400"/>
              <a:buChar char="–"/>
            </a:pPr>
            <a:r>
              <a:rPr lang="sv-SE" sz="2400" dirty="0">
                <a:solidFill>
                  <a:srgbClr val="0070C0"/>
                </a:solidFill>
              </a:rPr>
              <a:t>Statistical  </a:t>
            </a:r>
            <a:endParaRPr sz="2400" dirty="0">
              <a:solidFill>
                <a:srgbClr val="0070C0"/>
              </a:solidFill>
            </a:endParaRPr>
          </a:p>
          <a:p>
            <a:pPr marL="742950" lvl="1" indent="-323850" algn="l" rtl="0">
              <a:spcBef>
                <a:spcPts val="0"/>
              </a:spcBef>
              <a:spcAft>
                <a:spcPts val="0"/>
              </a:spcAft>
              <a:buClr>
                <a:srgbClr val="0070C0"/>
              </a:buClr>
              <a:buSzPts val="2400"/>
              <a:buChar char="–"/>
            </a:pPr>
            <a:endParaRPr sz="2400" dirty="0">
              <a:solidFill>
                <a:srgbClr val="0070C0"/>
              </a:solidFill>
            </a:endParaRPr>
          </a:p>
          <a:p>
            <a:pPr marL="342900" lvl="0" indent="-342900" algn="l" rtl="0">
              <a:spcBef>
                <a:spcPts val="560"/>
              </a:spcBef>
              <a:spcAft>
                <a:spcPts val="0"/>
              </a:spcAft>
              <a:buClr>
                <a:schemeClr val="dk1"/>
              </a:buClr>
              <a:buSzPts val="2800"/>
              <a:buFont typeface="Calibri"/>
              <a:buNone/>
            </a:pPr>
            <a:endParaRPr sz="2800" dirty="0">
              <a:solidFill>
                <a:srgbClr val="0070C0"/>
              </a:solidFill>
            </a:endParaRPr>
          </a:p>
        </p:txBody>
      </p:sp>
      <p:sp>
        <p:nvSpPr>
          <p:cNvPr id="379" name="Google Shape;379;p25"/>
          <p:cNvSpPr/>
          <p:nvPr/>
        </p:nvSpPr>
        <p:spPr>
          <a:xfrm>
            <a:off x="1019650" y="5494450"/>
            <a:ext cx="8050500" cy="615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sv-SE" sz="4000" b="1" i="1">
                <a:latin typeface="Calibri"/>
                <a:ea typeface="Calibri"/>
                <a:cs typeface="Calibri"/>
                <a:sym typeface="Calibri"/>
              </a:rPr>
              <a:t>DWGs are Open to all - Participate!</a:t>
            </a:r>
            <a:endParaRPr sz="4000">
              <a:latin typeface="Calibri"/>
              <a:ea typeface="Calibri"/>
              <a:cs typeface="Calibri"/>
              <a:sym typeface="Calibri"/>
            </a:endParaRPr>
          </a:p>
        </p:txBody>
      </p:sp>
      <p:sp>
        <p:nvSpPr>
          <p:cNvPr id="380" name="Google Shape;380;p25"/>
          <p:cNvSpPr txBox="1"/>
          <p:nvPr/>
        </p:nvSpPr>
        <p:spPr>
          <a:xfrm>
            <a:off x="4033800" y="4933500"/>
            <a:ext cx="4952700" cy="30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sv-SE" sz="1800" u="sng">
                <a:solidFill>
                  <a:srgbClr val="0070C0"/>
                </a:solidFill>
                <a:latin typeface="Calibri"/>
                <a:ea typeface="Calibri"/>
                <a:cs typeface="Calibri"/>
                <a:sym typeface="Calibri"/>
              </a:rPr>
              <a:t>For the Complete List of  OGC DWG’s see: </a:t>
            </a:r>
            <a:endParaRPr sz="1800" u="sng">
              <a:solidFill>
                <a:srgbClr val="0070C0"/>
              </a:solidFill>
              <a:latin typeface="Calibri"/>
              <a:ea typeface="Calibri"/>
              <a:cs typeface="Calibri"/>
              <a:sym typeface="Calibri"/>
            </a:endParaRPr>
          </a:p>
          <a:p>
            <a:pPr marL="0" lvl="0" indent="0" algn="ctr" rtl="0">
              <a:spcBef>
                <a:spcPts val="0"/>
              </a:spcBef>
              <a:spcAft>
                <a:spcPts val="0"/>
              </a:spcAft>
              <a:buNone/>
            </a:pPr>
            <a:r>
              <a:rPr lang="sv-SE" sz="1800" b="1" u="sng">
                <a:solidFill>
                  <a:srgbClr val="0070C0"/>
                </a:solidFill>
                <a:latin typeface="Calibri"/>
                <a:ea typeface="Calibri"/>
                <a:cs typeface="Calibri"/>
                <a:sym typeface="Calibri"/>
              </a:rPr>
              <a:t>http://www.opengeospatial.org/projects/groups</a:t>
            </a:r>
            <a:endParaRPr b="1"/>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5e5b0a338d_5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sv-SE"/>
              <a:t>OGC Innovation Initiatives</a:t>
            </a:r>
            <a:endParaRPr/>
          </a:p>
        </p:txBody>
      </p:sp>
      <p:sp>
        <p:nvSpPr>
          <p:cNvPr id="387" name="Google Shape;387;g5e5b0a338d_5_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457200" lvl="0" indent="-342900" algn="l" rtl="0">
              <a:spcBef>
                <a:spcPts val="360"/>
              </a:spcBef>
              <a:spcAft>
                <a:spcPts val="0"/>
              </a:spcAft>
              <a:buSzPts val="1800"/>
              <a:buChar char="•"/>
            </a:pPr>
            <a:r>
              <a:rPr lang="sv-SE" u="sng">
                <a:solidFill>
                  <a:schemeClr val="hlink"/>
                </a:solidFill>
                <a:hlinkClick r:id="rId3"/>
              </a:rPr>
              <a:t>Smart City Reference Architecture Pilot</a:t>
            </a:r>
            <a:endParaRPr/>
          </a:p>
          <a:p>
            <a:pPr marL="457200" lvl="0" indent="-342900" algn="l" rtl="0">
              <a:spcBef>
                <a:spcPts val="0"/>
              </a:spcBef>
              <a:spcAft>
                <a:spcPts val="0"/>
              </a:spcAft>
              <a:buSzPts val="1800"/>
              <a:buChar char="•"/>
            </a:pPr>
            <a:r>
              <a:rPr lang="sv-SE" u="sng">
                <a:solidFill>
                  <a:schemeClr val="hlink"/>
                </a:solidFill>
                <a:hlinkClick r:id="rId4"/>
              </a:rPr>
              <a:t>Disasters Resilience Pilot</a:t>
            </a:r>
            <a:endParaRPr/>
          </a:p>
          <a:p>
            <a:pPr marL="457200" lvl="0" indent="-342900" algn="l" rtl="0">
              <a:spcBef>
                <a:spcPts val="0"/>
              </a:spcBef>
              <a:spcAft>
                <a:spcPts val="0"/>
              </a:spcAft>
              <a:buSzPts val="1800"/>
              <a:buChar char="•"/>
            </a:pPr>
            <a:r>
              <a:rPr lang="sv-SE" u="sng">
                <a:solidFill>
                  <a:schemeClr val="hlink"/>
                </a:solidFill>
                <a:hlinkClick r:id="rId5"/>
              </a:rPr>
              <a:t>Marine SDI Concept Development Study</a:t>
            </a:r>
            <a:endParaRPr/>
          </a:p>
          <a:p>
            <a:pPr marL="457200" lvl="0" indent="-342900" algn="l" rtl="0">
              <a:spcBef>
                <a:spcPts val="0"/>
              </a:spcBef>
              <a:spcAft>
                <a:spcPts val="0"/>
              </a:spcAft>
              <a:buSzPts val="1800"/>
              <a:buChar char="•"/>
            </a:pPr>
            <a:r>
              <a:rPr lang="sv-SE"/>
              <a:t>Marine SDI Pilot (Planned)</a:t>
            </a:r>
            <a:endParaRPr/>
          </a:p>
          <a:p>
            <a:pPr marL="457200" lvl="0" indent="-342900" algn="l" rtl="0">
              <a:spcBef>
                <a:spcPts val="0"/>
              </a:spcBef>
              <a:spcAft>
                <a:spcPts val="0"/>
              </a:spcAft>
              <a:buSzPts val="1800"/>
              <a:buChar char="•"/>
            </a:pPr>
            <a:r>
              <a:rPr lang="sv-SE" u="sng">
                <a:solidFill>
                  <a:schemeClr val="hlink"/>
                </a:solidFill>
                <a:hlinkClick r:id="rId6"/>
              </a:rPr>
              <a:t>Maritime Limits and Boundaries Pilot</a:t>
            </a:r>
            <a:endParaRPr/>
          </a:p>
          <a:p>
            <a:pPr marL="457200" lvl="0" indent="-342900" algn="l" rtl="0">
              <a:spcBef>
                <a:spcPts val="0"/>
              </a:spcBef>
              <a:spcAft>
                <a:spcPts val="0"/>
              </a:spcAft>
              <a:buSzPts val="1800"/>
              <a:buChar char="•"/>
            </a:pPr>
            <a:r>
              <a:rPr lang="sv-SE" u="sng">
                <a:solidFill>
                  <a:schemeClr val="hlink"/>
                </a:solidFill>
                <a:hlinkClick r:id="rId7"/>
              </a:rPr>
              <a:t>Indoor Mapping and Navigation Pilot</a:t>
            </a:r>
            <a:endParaRPr/>
          </a:p>
          <a:p>
            <a:pPr marL="457200" lvl="0" indent="-342900" algn="l" rtl="0">
              <a:spcBef>
                <a:spcPts val="0"/>
              </a:spcBef>
              <a:spcAft>
                <a:spcPts val="0"/>
              </a:spcAft>
              <a:buSzPts val="1800"/>
              <a:buChar char="•"/>
            </a:pPr>
            <a:r>
              <a:rPr lang="sv-SE"/>
              <a:t>OGC API - Features Spring (planned)</a:t>
            </a:r>
            <a:endParaRPr/>
          </a:p>
          <a:p>
            <a:pPr marL="0" lvl="0" indent="0" algn="l" rtl="0">
              <a:spcBef>
                <a:spcPts val="360"/>
              </a:spcBef>
              <a:spcAft>
                <a:spcPts val="0"/>
              </a:spcAft>
              <a:buNone/>
            </a:pPr>
            <a:endParaRPr/>
          </a:p>
          <a:p>
            <a:pPr marL="0" lvl="0" indent="0" algn="l" rtl="0">
              <a:spcBef>
                <a:spcPts val="360"/>
              </a:spcBef>
              <a:spcAft>
                <a:spcPts val="0"/>
              </a:spcAft>
              <a:buNone/>
            </a:pPr>
            <a:r>
              <a:rPr lang="sv-SE"/>
              <a:t> </a:t>
            </a:r>
            <a:endParaRPr/>
          </a:p>
          <a:p>
            <a:pPr marL="0" lvl="0" indent="0" algn="l" rtl="0">
              <a:spcBef>
                <a:spcPts val="36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5e5b0a338d_4_73"/>
          <p:cNvSpPr txBox="1">
            <a:spLocks noGrp="1"/>
          </p:cNvSpPr>
          <p:nvPr>
            <p:ph type="title"/>
          </p:nvPr>
        </p:nvSpPr>
        <p:spPr>
          <a:xfrm>
            <a:off x="616871" y="-1"/>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sv-SE" sz="3959" b="1"/>
              <a:t>OGC API - The Next Generation of </a:t>
            </a:r>
            <a:br>
              <a:rPr lang="sv-SE" sz="3959" b="1"/>
            </a:br>
            <a:r>
              <a:rPr lang="sv-SE" sz="3959" b="1"/>
              <a:t>OGC Standards</a:t>
            </a:r>
            <a:endParaRPr/>
          </a:p>
        </p:txBody>
      </p:sp>
      <p:sp>
        <p:nvSpPr>
          <p:cNvPr id="394" name="Google Shape;394;g5e5b0a338d_4_73"/>
          <p:cNvSpPr/>
          <p:nvPr/>
        </p:nvSpPr>
        <p:spPr>
          <a:xfrm>
            <a:off x="4734554" y="1907076"/>
            <a:ext cx="4572000" cy="207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750" b="0" i="0" u="none" strike="noStrike" cap="none">
              <a:solidFill>
                <a:srgbClr val="000000"/>
              </a:solidFill>
              <a:latin typeface="Arial"/>
              <a:ea typeface="Arial"/>
              <a:cs typeface="Arial"/>
              <a:sym typeface="Arial"/>
            </a:endParaRPr>
          </a:p>
        </p:txBody>
      </p:sp>
      <p:sp>
        <p:nvSpPr>
          <p:cNvPr id="395" name="Google Shape;395;g5e5b0a338d_4_73"/>
          <p:cNvSpPr txBox="1"/>
          <p:nvPr/>
        </p:nvSpPr>
        <p:spPr>
          <a:xfrm>
            <a:off x="272101" y="1323650"/>
            <a:ext cx="8599800" cy="4975800"/>
          </a:xfrm>
          <a:prstGeom prst="rect">
            <a:avLst/>
          </a:prstGeom>
          <a:noFill/>
          <a:ln>
            <a:noFill/>
          </a:ln>
        </p:spPr>
        <p:txBody>
          <a:bodyPr spcFirstLastPara="1" wrap="square" lIns="68575" tIns="34275" rIns="68575" bIns="34275" anchor="t" anchorCtr="0">
            <a:noAutofit/>
          </a:bodyPr>
          <a:lstStyle/>
          <a:p>
            <a:pPr marL="342900" marR="0" lvl="0" indent="-342900" algn="l" rtl="0">
              <a:lnSpc>
                <a:spcPct val="90000"/>
              </a:lnSpc>
              <a:spcBef>
                <a:spcPts val="0"/>
              </a:spcBef>
              <a:spcAft>
                <a:spcPts val="0"/>
              </a:spcAft>
              <a:buClr>
                <a:srgbClr val="000000"/>
              </a:buClr>
              <a:buSzPts val="2400"/>
              <a:buFont typeface="Arial"/>
              <a:buChar char="•"/>
            </a:pPr>
            <a:r>
              <a:rPr lang="sv-SE" sz="2400" b="0" i="0" u="none" strike="noStrike" cap="none">
                <a:solidFill>
                  <a:schemeClr val="dk1"/>
                </a:solidFill>
                <a:latin typeface="Arial"/>
                <a:ea typeface="Arial"/>
                <a:cs typeface="Arial"/>
                <a:sym typeface="Arial"/>
              </a:rPr>
              <a:t>Current:  OGC Web Services </a:t>
            </a:r>
            <a:endParaRPr/>
          </a:p>
          <a:p>
            <a:pPr marL="0" marR="0" lvl="0" indent="0" algn="l" rtl="0">
              <a:lnSpc>
                <a:spcPct val="90000"/>
              </a:lnSpc>
              <a:spcBef>
                <a:spcPts val="48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90000"/>
              </a:lnSpc>
              <a:spcBef>
                <a:spcPts val="36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36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36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36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0" marR="0" lvl="0" indent="0" algn="l" rtl="0">
              <a:lnSpc>
                <a:spcPct val="90000"/>
              </a:lnSpc>
              <a:spcBef>
                <a:spcPts val="36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a:p>
            <a:pPr marL="990550" marR="0" lvl="1" indent="-380980" algn="l" rtl="0">
              <a:lnSpc>
                <a:spcPct val="90000"/>
              </a:lnSpc>
              <a:spcBef>
                <a:spcPts val="600"/>
              </a:spcBef>
              <a:spcAft>
                <a:spcPts val="0"/>
              </a:spcAft>
              <a:buClr>
                <a:srgbClr val="37A5AC"/>
              </a:buClr>
              <a:buSzPts val="1800"/>
              <a:buFont typeface="Arial"/>
              <a:buChar char="►"/>
            </a:pPr>
            <a:r>
              <a:rPr lang="sv-SE" sz="1800" b="0" i="0" u="none" strike="noStrike" cap="none">
                <a:solidFill>
                  <a:srgbClr val="3F3F3F"/>
                </a:solidFill>
                <a:latin typeface="Arial"/>
                <a:ea typeface="Arial"/>
                <a:cs typeface="Arial"/>
                <a:sym typeface="Arial"/>
              </a:rPr>
              <a:t>Supports geospatial information management - geodata publishing, discovery, access, processing, visualization, and application</a:t>
            </a:r>
            <a:endParaRPr/>
          </a:p>
          <a:p>
            <a:pPr marL="990550" marR="0" lvl="1" indent="-380980" algn="l" rtl="0">
              <a:lnSpc>
                <a:spcPct val="90000"/>
              </a:lnSpc>
              <a:spcBef>
                <a:spcPts val="600"/>
              </a:spcBef>
              <a:spcAft>
                <a:spcPts val="0"/>
              </a:spcAft>
              <a:buClr>
                <a:srgbClr val="37A5AC"/>
              </a:buClr>
              <a:buSzPts val="1800"/>
              <a:buFont typeface="Arial"/>
              <a:buChar char="►"/>
            </a:pPr>
            <a:r>
              <a:rPr lang="sv-SE" sz="1800" b="0" i="0" u="none" strike="noStrike" cap="none">
                <a:solidFill>
                  <a:srgbClr val="3F3F3F"/>
                </a:solidFill>
                <a:latin typeface="Arial"/>
                <a:ea typeface="Arial"/>
                <a:cs typeface="Arial"/>
                <a:sym typeface="Arial"/>
              </a:rPr>
              <a:t>Implemented worldwide</a:t>
            </a:r>
            <a:endParaRPr/>
          </a:p>
          <a:p>
            <a:pPr marL="990550" marR="0" lvl="1" indent="-380980" algn="l" rtl="0">
              <a:lnSpc>
                <a:spcPct val="90000"/>
              </a:lnSpc>
              <a:spcBef>
                <a:spcPts val="600"/>
              </a:spcBef>
              <a:spcAft>
                <a:spcPts val="0"/>
              </a:spcAft>
              <a:buClr>
                <a:srgbClr val="37A5AC"/>
              </a:buClr>
              <a:buSzPts val="1800"/>
              <a:buFont typeface="Arial"/>
              <a:buChar char="►"/>
            </a:pPr>
            <a:r>
              <a:rPr lang="sv-SE" sz="1800" b="0" i="0" u="none" strike="noStrike" cap="none">
                <a:solidFill>
                  <a:srgbClr val="3F3F3F"/>
                </a:solidFill>
                <a:latin typeface="Arial"/>
                <a:ea typeface="Arial"/>
                <a:cs typeface="Arial"/>
                <a:sym typeface="Arial"/>
              </a:rPr>
              <a:t>Underpins local to international Spatial Data Infrastructure Policy</a:t>
            </a:r>
            <a:endParaRPr/>
          </a:p>
          <a:p>
            <a:pPr marL="990550" marR="0" lvl="1" indent="-380980" algn="l" rtl="0">
              <a:lnSpc>
                <a:spcPct val="90000"/>
              </a:lnSpc>
              <a:spcBef>
                <a:spcPts val="600"/>
              </a:spcBef>
              <a:spcAft>
                <a:spcPts val="0"/>
              </a:spcAft>
              <a:buClr>
                <a:srgbClr val="37A5AC"/>
              </a:buClr>
              <a:buSzPts val="1800"/>
              <a:buFont typeface="Arial"/>
              <a:buChar char="►"/>
            </a:pPr>
            <a:r>
              <a:rPr lang="sv-SE" sz="1800" b="0" i="0" u="none" strike="noStrike" cap="none">
                <a:solidFill>
                  <a:srgbClr val="3F3F3F"/>
                </a:solidFill>
                <a:latin typeface="Arial"/>
                <a:ea typeface="Arial"/>
                <a:cs typeface="Arial"/>
                <a:sym typeface="Arial"/>
              </a:rPr>
              <a:t>Key components in UNGGIM Guide to Standards for Geospatial Information Management</a:t>
            </a:r>
            <a:endParaRPr/>
          </a:p>
          <a:p>
            <a:pPr marL="609569" marR="0" lvl="1" indent="0" algn="l" rtl="0">
              <a:lnSpc>
                <a:spcPct val="90000"/>
              </a:lnSpc>
              <a:spcBef>
                <a:spcPts val="320"/>
              </a:spcBef>
              <a:spcAft>
                <a:spcPts val="0"/>
              </a:spcAft>
              <a:buClr>
                <a:srgbClr val="37A5AC"/>
              </a:buClr>
              <a:buSzPts val="1600"/>
              <a:buFont typeface="Arial"/>
              <a:buNone/>
            </a:pPr>
            <a:endParaRPr sz="1600" b="0" i="0" u="none" strike="noStrike" cap="none">
              <a:solidFill>
                <a:srgbClr val="3F3F3F"/>
              </a:solidFill>
              <a:latin typeface="Arial"/>
              <a:ea typeface="Arial"/>
              <a:cs typeface="Arial"/>
              <a:sym typeface="Arial"/>
            </a:endParaRPr>
          </a:p>
        </p:txBody>
      </p:sp>
      <p:grpSp>
        <p:nvGrpSpPr>
          <p:cNvPr id="396" name="Google Shape;396;g5e5b0a338d_4_73"/>
          <p:cNvGrpSpPr/>
          <p:nvPr/>
        </p:nvGrpSpPr>
        <p:grpSpPr>
          <a:xfrm>
            <a:off x="1544992" y="1678469"/>
            <a:ext cx="2964545" cy="1978160"/>
            <a:chOff x="1154293" y="2010950"/>
            <a:chExt cx="2533799" cy="1684401"/>
          </a:xfrm>
        </p:grpSpPr>
        <p:pic>
          <p:nvPicPr>
            <p:cNvPr id="397" name="Google Shape;397;g5e5b0a338d_4_73"/>
            <p:cNvPicPr preferRelativeResize="0"/>
            <p:nvPr/>
          </p:nvPicPr>
          <p:blipFill rotWithShape="1">
            <a:blip r:embed="rId3">
              <a:alphaModFix/>
            </a:blip>
            <a:srcRect/>
            <a:stretch/>
          </p:blipFill>
          <p:spPr>
            <a:xfrm>
              <a:off x="1154293" y="2010950"/>
              <a:ext cx="2533799" cy="1684401"/>
            </a:xfrm>
            <a:prstGeom prst="rect">
              <a:avLst/>
            </a:prstGeom>
            <a:noFill/>
            <a:ln>
              <a:noFill/>
            </a:ln>
          </p:spPr>
        </p:pic>
        <p:sp>
          <p:nvSpPr>
            <p:cNvPr id="398" name="Google Shape;398;g5e5b0a338d_4_73"/>
            <p:cNvSpPr/>
            <p:nvPr/>
          </p:nvSpPr>
          <p:spPr>
            <a:xfrm>
              <a:off x="2039815" y="2927838"/>
              <a:ext cx="712200" cy="263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 name="Google Shape;399;g5e5b0a338d_4_73"/>
            <p:cNvSpPr txBox="1"/>
            <p:nvPr/>
          </p:nvSpPr>
          <p:spPr>
            <a:xfrm>
              <a:off x="1990182" y="2935648"/>
              <a:ext cx="8115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sv-SE" sz="1800" b="0" i="0" u="none" strike="noStrike" cap="none">
                  <a:solidFill>
                    <a:srgbClr val="000000"/>
                  </a:solidFill>
                  <a:latin typeface="Arial"/>
                  <a:ea typeface="Arial"/>
                  <a:cs typeface="Arial"/>
                  <a:sym typeface="Arial"/>
                </a:rPr>
                <a:t>WMTS</a:t>
              </a:r>
              <a:endParaRPr sz="18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4" name="Google Shape;204;p7" descr="http://au.strengthscope.com/blog/wp-content/uploads/Team-10.jpg"/>
          <p:cNvPicPr preferRelativeResize="0"/>
          <p:nvPr/>
        </p:nvPicPr>
        <p:blipFill rotWithShape="1">
          <a:blip r:embed="rId3">
            <a:alphaModFix/>
          </a:blip>
          <a:srcRect/>
          <a:stretch/>
        </p:blipFill>
        <p:spPr>
          <a:xfrm>
            <a:off x="6563360" y="4124961"/>
            <a:ext cx="2249488" cy="1993166"/>
          </a:xfrm>
          <a:prstGeom prst="rect">
            <a:avLst/>
          </a:prstGeom>
          <a:noFill/>
          <a:ln>
            <a:noFill/>
          </a:ln>
        </p:spPr>
      </p:pic>
      <p:sp>
        <p:nvSpPr>
          <p:cNvPr id="202" name="Google Shape;20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dirty="0">
                <a:solidFill>
                  <a:srgbClr val="0070C0"/>
                </a:solidFill>
              </a:rPr>
              <a:t>Cooperation</a:t>
            </a:r>
            <a:endParaRPr dirty="0"/>
          </a:p>
        </p:txBody>
      </p:sp>
      <p:sp>
        <p:nvSpPr>
          <p:cNvPr id="203" name="Google Shape;203;p7"/>
          <p:cNvSpPr txBox="1"/>
          <p:nvPr/>
        </p:nvSpPr>
        <p:spPr>
          <a:xfrm>
            <a:off x="728663" y="1255713"/>
            <a:ext cx="7686675" cy="304694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2400" b="0" i="0" u="none" strike="noStrike" cap="none" dirty="0">
                <a:solidFill>
                  <a:srgbClr val="0070C0"/>
                </a:solidFill>
                <a:latin typeface="Arial"/>
                <a:ea typeface="Arial"/>
                <a:cs typeface="Arial"/>
                <a:sym typeface="Arial"/>
              </a:rPr>
              <a:t>ISO/TC 211, OGC and IHO have been formally – and practically - co-operating since 1994.</a:t>
            </a:r>
            <a:endParaRPr dirty="0"/>
          </a:p>
          <a:p>
            <a:pPr marL="0" marR="0" lvl="0" indent="0" algn="l" rtl="0">
              <a:spcBef>
                <a:spcPts val="0"/>
              </a:spcBef>
              <a:spcAft>
                <a:spcPts val="0"/>
              </a:spcAft>
              <a:buNone/>
            </a:pPr>
            <a:endParaRPr sz="2400" b="0" i="0" u="none" strike="noStrike" cap="none" dirty="0">
              <a:solidFill>
                <a:srgbClr val="0070C0"/>
              </a:solidFill>
              <a:latin typeface="Arial"/>
              <a:ea typeface="Arial"/>
              <a:cs typeface="Arial"/>
              <a:sym typeface="Arial"/>
            </a:endParaRPr>
          </a:p>
          <a:p>
            <a:pPr marL="0" marR="0" lvl="0" indent="0" algn="l" rtl="0">
              <a:spcBef>
                <a:spcPts val="0"/>
              </a:spcBef>
              <a:spcAft>
                <a:spcPts val="0"/>
              </a:spcAft>
              <a:buNone/>
            </a:pPr>
            <a:r>
              <a:rPr lang="sv-SE" sz="2400" b="0" i="0" u="none" strike="noStrike" cap="none" dirty="0">
                <a:solidFill>
                  <a:srgbClr val="0070C0"/>
                </a:solidFill>
                <a:latin typeface="Arial"/>
                <a:ea typeface="Arial"/>
                <a:cs typeface="Arial"/>
                <a:sym typeface="Arial"/>
              </a:rPr>
              <a:t>They also benefit from a range of people working actively across organizations.</a:t>
            </a:r>
          </a:p>
          <a:p>
            <a:pPr marL="0" marR="0" lvl="0" indent="0" algn="l" rtl="0">
              <a:spcBef>
                <a:spcPts val="0"/>
              </a:spcBef>
              <a:spcAft>
                <a:spcPts val="0"/>
              </a:spcAft>
              <a:buNone/>
            </a:pPr>
            <a:endParaRPr lang="sv-SE" sz="2400" dirty="0">
              <a:solidFill>
                <a:srgbClr val="0070C0"/>
              </a:solidFill>
            </a:endParaRPr>
          </a:p>
          <a:p>
            <a:pPr lvl="0"/>
            <a:r>
              <a:rPr lang="sv-SE" sz="2400" dirty="0">
                <a:solidFill>
                  <a:srgbClr val="0070C0"/>
                </a:solidFill>
              </a:rPr>
              <a:t>In 2015, the UN-GGIM adopted the Standards Guide, prepared jointly by ISO/TC 211, OGC and IHO</a:t>
            </a:r>
            <a:endParaRPr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g5e5b0a338d_4_84"/>
          <p:cNvSpPr txBox="1">
            <a:spLocks noGrp="1"/>
          </p:cNvSpPr>
          <p:nvPr>
            <p:ph type="title"/>
          </p:nvPr>
        </p:nvSpPr>
        <p:spPr>
          <a:xfrm>
            <a:off x="351700" y="136525"/>
            <a:ext cx="8590200" cy="810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4400"/>
              <a:buNone/>
            </a:pPr>
            <a:r>
              <a:rPr lang="sv-SE" sz="3959" b="1"/>
              <a:t>OGC API - The Next Generation of </a:t>
            </a:r>
            <a:br>
              <a:rPr lang="sv-SE" sz="3959" b="1"/>
            </a:br>
            <a:r>
              <a:rPr lang="sv-SE" sz="3959" b="1"/>
              <a:t>OGC Standards</a:t>
            </a:r>
            <a:endParaRPr b="1"/>
          </a:p>
        </p:txBody>
      </p:sp>
      <p:sp>
        <p:nvSpPr>
          <p:cNvPr id="406" name="Google Shape;406;g5e5b0a338d_4_84"/>
          <p:cNvSpPr txBox="1">
            <a:spLocks noGrp="1"/>
          </p:cNvSpPr>
          <p:nvPr>
            <p:ph type="body" idx="1"/>
          </p:nvPr>
        </p:nvSpPr>
        <p:spPr>
          <a:xfrm>
            <a:off x="147300" y="1075650"/>
            <a:ext cx="8849400" cy="4526100"/>
          </a:xfrm>
          <a:prstGeom prst="rect">
            <a:avLst/>
          </a:prstGeom>
          <a:noFill/>
          <a:ln>
            <a:noFill/>
          </a:ln>
        </p:spPr>
        <p:txBody>
          <a:bodyPr spcFirstLastPara="1" wrap="square" lIns="91425" tIns="45700" rIns="91425" bIns="45700" anchor="t" anchorCtr="0">
            <a:noAutofit/>
          </a:bodyPr>
          <a:lstStyle/>
          <a:p>
            <a:pPr marL="457200" lvl="0" indent="-431800" algn="l" rtl="0">
              <a:lnSpc>
                <a:spcPct val="80000"/>
              </a:lnSpc>
              <a:spcBef>
                <a:spcPts val="640"/>
              </a:spcBef>
              <a:spcAft>
                <a:spcPts val="0"/>
              </a:spcAft>
              <a:buSzPts val="3200"/>
              <a:buChar char="•"/>
            </a:pPr>
            <a:r>
              <a:rPr lang="sv-SE" sz="2400"/>
              <a:t>OGC API builds on the success of OGC Web Services (W*S) Standards</a:t>
            </a:r>
            <a:r>
              <a:rPr lang="sv-SE" sz="2040"/>
              <a:t> </a:t>
            </a:r>
            <a:endParaRPr/>
          </a:p>
          <a:p>
            <a:pPr marL="914400" lvl="1" indent="-355600" algn="l" rtl="0">
              <a:spcBef>
                <a:spcPts val="560"/>
              </a:spcBef>
              <a:spcAft>
                <a:spcPts val="0"/>
              </a:spcAft>
              <a:buSzPts val="2000"/>
              <a:buChar char="–"/>
            </a:pPr>
            <a:r>
              <a:rPr lang="sv-SE" sz="2000"/>
              <a:t>Leverages Open API</a:t>
            </a:r>
            <a:endParaRPr sz="2000"/>
          </a:p>
          <a:p>
            <a:pPr marL="914400" lvl="1" indent="-355600" algn="l" rtl="0">
              <a:spcBef>
                <a:spcPts val="560"/>
              </a:spcBef>
              <a:spcAft>
                <a:spcPts val="0"/>
              </a:spcAft>
              <a:buSzPts val="2000"/>
              <a:buChar char="–"/>
            </a:pPr>
            <a:r>
              <a:rPr lang="sv-SE" sz="2000"/>
              <a:t>Focus on getting content to the web, easing developer effort, expanding reuse in today’s app environment</a:t>
            </a:r>
            <a:endParaRPr sz="2000"/>
          </a:p>
          <a:p>
            <a:pPr marL="914400" lvl="1" indent="-355600" algn="l" rtl="0">
              <a:spcBef>
                <a:spcPts val="560"/>
              </a:spcBef>
              <a:spcAft>
                <a:spcPts val="0"/>
              </a:spcAft>
              <a:buSzPts val="2000"/>
              <a:buChar char="–"/>
            </a:pPr>
            <a:r>
              <a:rPr lang="sv-SE" sz="2000"/>
              <a:t>Approach established as part of the recent revision of the OGC Web Feature Service, “OGC API – Features” will be first to approval in 2019</a:t>
            </a:r>
            <a:endParaRPr sz="2000"/>
          </a:p>
          <a:p>
            <a:pPr marL="457200" lvl="0" indent="-355600" algn="l" rtl="0">
              <a:spcBef>
                <a:spcPts val="640"/>
              </a:spcBef>
              <a:spcAft>
                <a:spcPts val="0"/>
              </a:spcAft>
              <a:buSzPts val="2000"/>
              <a:buChar char="•"/>
            </a:pPr>
            <a:r>
              <a:rPr lang="sv-SE" sz="2400"/>
              <a:t>Additional OGC W*S standards will follow the same pattern:</a:t>
            </a:r>
            <a:endParaRPr sz="2400"/>
          </a:p>
          <a:p>
            <a:pPr marL="914400" lvl="1" indent="-355600" algn="l" rtl="0">
              <a:spcBef>
                <a:spcPts val="560"/>
              </a:spcBef>
              <a:spcAft>
                <a:spcPts val="0"/>
              </a:spcAft>
              <a:buSzPts val="2000"/>
              <a:buChar char="–"/>
            </a:pPr>
            <a:r>
              <a:rPr lang="sv-SE" sz="2000"/>
              <a:t>OGC Web Services Common 🡪  OGC API – Common</a:t>
            </a:r>
            <a:endParaRPr sz="2000"/>
          </a:p>
          <a:p>
            <a:pPr marL="914400" lvl="1" indent="-355600" algn="l" rtl="0">
              <a:spcBef>
                <a:spcPts val="560"/>
              </a:spcBef>
              <a:spcAft>
                <a:spcPts val="0"/>
              </a:spcAft>
              <a:buSzPts val="2000"/>
              <a:buChar char="–"/>
            </a:pPr>
            <a:r>
              <a:rPr lang="sv-SE" sz="2000"/>
              <a:t>Web Processing Service 🡪 OGC API – Processing</a:t>
            </a:r>
            <a:endParaRPr sz="2000"/>
          </a:p>
          <a:p>
            <a:pPr marL="914400" lvl="1" indent="-355600" algn="l" rtl="0">
              <a:spcBef>
                <a:spcPts val="560"/>
              </a:spcBef>
              <a:spcAft>
                <a:spcPts val="0"/>
              </a:spcAft>
              <a:buSzPts val="2000"/>
              <a:buChar char="–"/>
            </a:pPr>
            <a:r>
              <a:rPr lang="sv-SE" sz="2000"/>
              <a:t>Web Map Tile Service 🡪 OGC API - Map Tiles</a:t>
            </a:r>
            <a:endParaRPr sz="2000"/>
          </a:p>
          <a:p>
            <a:pPr marL="914400" lvl="1" indent="-355600" algn="l" rtl="0">
              <a:spcBef>
                <a:spcPts val="560"/>
              </a:spcBef>
              <a:spcAft>
                <a:spcPts val="0"/>
              </a:spcAft>
              <a:buSzPts val="2000"/>
              <a:buChar char="–"/>
            </a:pPr>
            <a:r>
              <a:rPr lang="sv-SE" sz="2000"/>
              <a:t>Web Coverage Service 🡪  OGC API – Coverages</a:t>
            </a:r>
            <a:endParaRPr sz="2000"/>
          </a:p>
          <a:p>
            <a:pPr marL="914400" lvl="1" indent="-355600" algn="l" rtl="0">
              <a:spcBef>
                <a:spcPts val="560"/>
              </a:spcBef>
              <a:spcAft>
                <a:spcPts val="0"/>
              </a:spcAft>
              <a:buSzPts val="2000"/>
              <a:buChar char="–"/>
            </a:pPr>
            <a:r>
              <a:rPr lang="sv-SE" sz="2000"/>
              <a:t>Catalogue Services for the Web 🡪 OGC API - Catalogue</a:t>
            </a:r>
            <a:endParaRPr sz="2000"/>
          </a:p>
          <a:p>
            <a:pPr marL="457200" lvl="0" indent="-431800" algn="l" rtl="0">
              <a:lnSpc>
                <a:spcPct val="80000"/>
              </a:lnSpc>
              <a:spcBef>
                <a:spcPts val="1200"/>
              </a:spcBef>
              <a:spcAft>
                <a:spcPts val="0"/>
              </a:spcAft>
              <a:buSzPts val="3200"/>
              <a:buChar char="•"/>
            </a:pPr>
            <a:endParaRPr/>
          </a:p>
        </p:txBody>
      </p:sp>
      <p:sp>
        <p:nvSpPr>
          <p:cNvPr id="407" name="Google Shape;407;g5e5b0a338d_4_8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sv-SE"/>
              <a:t>Copyright © 2019 Open Geospatial Consortium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5e5b0a338d_4_9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sv-SE" sz="3959"/>
              <a:t>OGC API - The Next Generation of </a:t>
            </a:r>
            <a:br>
              <a:rPr lang="sv-SE" sz="3959"/>
            </a:br>
            <a:r>
              <a:rPr lang="sv-SE" sz="3959"/>
              <a:t>OGC Standards</a:t>
            </a:r>
            <a:endParaRPr/>
          </a:p>
        </p:txBody>
      </p:sp>
      <p:sp>
        <p:nvSpPr>
          <p:cNvPr id="414" name="Google Shape;414;g5e5b0a338d_4_91"/>
          <p:cNvSpPr txBox="1">
            <a:spLocks noGrp="1"/>
          </p:cNvSpPr>
          <p:nvPr>
            <p:ph type="body" idx="1"/>
          </p:nvPr>
        </p:nvSpPr>
        <p:spPr>
          <a:xfrm>
            <a:off x="0" y="1600200"/>
            <a:ext cx="6012873" cy="4526100"/>
          </a:xfrm>
          <a:prstGeom prst="rect">
            <a:avLst/>
          </a:prstGeom>
        </p:spPr>
        <p:txBody>
          <a:bodyPr spcFirstLastPara="1" wrap="square" lIns="91425" tIns="45700" rIns="91425" bIns="45700" anchor="t" anchorCtr="0">
            <a:noAutofit/>
          </a:bodyPr>
          <a:lstStyle/>
          <a:p>
            <a:pPr marL="457200" lvl="0" indent="-381000" algn="l" rtl="0">
              <a:lnSpc>
                <a:spcPct val="80000"/>
              </a:lnSpc>
              <a:spcBef>
                <a:spcPts val="1200"/>
              </a:spcBef>
              <a:spcAft>
                <a:spcPts val="0"/>
              </a:spcAft>
              <a:buSzPts val="2400"/>
              <a:buChar char="•"/>
            </a:pPr>
            <a:r>
              <a:rPr lang="sv-SE" sz="2400" dirty="0"/>
              <a:t>OGC members are engaging with the developer community via hackathons, sprints and public GitHub to evaluate applicability and utility</a:t>
            </a:r>
            <a:endParaRPr sz="2400" dirty="0"/>
          </a:p>
          <a:p>
            <a:pPr marL="457200" lvl="0" indent="-381000" algn="l" rtl="0">
              <a:lnSpc>
                <a:spcPct val="80000"/>
              </a:lnSpc>
              <a:spcBef>
                <a:spcPts val="1200"/>
              </a:spcBef>
              <a:spcAft>
                <a:spcPts val="0"/>
              </a:spcAft>
              <a:buSzPts val="2400"/>
              <a:buChar char="•"/>
            </a:pPr>
            <a:r>
              <a:rPr lang="sv-SE" sz="2400" dirty="0"/>
              <a:t>OGC Web Services standards will continue to be supported, but with minimal future revision</a:t>
            </a:r>
            <a:endParaRPr sz="2400" dirty="0"/>
          </a:p>
          <a:p>
            <a:pPr marL="457200" lvl="0" indent="-381000" algn="l" rtl="0">
              <a:lnSpc>
                <a:spcPct val="80000"/>
              </a:lnSpc>
              <a:spcBef>
                <a:spcPts val="1200"/>
              </a:spcBef>
              <a:spcAft>
                <a:spcPts val="0"/>
              </a:spcAft>
              <a:buSzPts val="2400"/>
              <a:buChar char="•"/>
            </a:pPr>
            <a:r>
              <a:rPr lang="sv-SE" sz="2400" dirty="0"/>
              <a:t>Revisions will be made to UNGGIM </a:t>
            </a:r>
            <a:r>
              <a:rPr lang="sv-SE" sz="2400" b="1" i="1" dirty="0"/>
              <a:t>Guide to Standards for Geospatial Information Management </a:t>
            </a:r>
            <a:endParaRPr sz="2400" dirty="0"/>
          </a:p>
          <a:p>
            <a:pPr marL="0" lvl="0" indent="0" algn="l" rtl="0">
              <a:spcBef>
                <a:spcPts val="640"/>
              </a:spcBef>
              <a:spcAft>
                <a:spcPts val="0"/>
              </a:spcAft>
              <a:buNone/>
            </a:pPr>
            <a:endParaRPr dirty="0"/>
          </a:p>
        </p:txBody>
      </p:sp>
      <p:pic>
        <p:nvPicPr>
          <p:cNvPr id="4" name="Picture 10">
            <a:extLst>
              <a:ext uri="{FF2B5EF4-FFF2-40B4-BE49-F238E27FC236}">
                <a16:creationId xmlns:a16="http://schemas.microsoft.com/office/drawing/2014/main" id="{AA1BACDA-4F68-471D-937B-F96EE01A7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417638"/>
            <a:ext cx="3055070" cy="15275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A73F135-B507-4107-89B2-480E09C341EB}"/>
              </a:ext>
            </a:extLst>
          </p:cNvPr>
          <p:cNvSpPr/>
          <p:nvPr/>
        </p:nvSpPr>
        <p:spPr>
          <a:xfrm>
            <a:off x="6154909" y="2913225"/>
            <a:ext cx="2632452" cy="253916"/>
          </a:xfrm>
          <a:prstGeom prst="rect">
            <a:avLst/>
          </a:prstGeom>
        </p:spPr>
        <p:txBody>
          <a:bodyPr wrap="none">
            <a:spAutoFit/>
          </a:bodyPr>
          <a:lstStyle/>
          <a:p>
            <a:r>
              <a:rPr lang="en-US" sz="1050" dirty="0">
                <a:hlinkClick r:id="rId4"/>
              </a:rPr>
              <a:t>http://www.opengeospatial.org/blog/3025</a:t>
            </a:r>
            <a:endParaRPr lang="en-US" sz="1050" dirty="0"/>
          </a:p>
        </p:txBody>
      </p:sp>
      <p:pic>
        <p:nvPicPr>
          <p:cNvPr id="6" name="Picture 6">
            <a:extLst>
              <a:ext uri="{FF2B5EF4-FFF2-40B4-BE49-F238E27FC236}">
                <a16:creationId xmlns:a16="http://schemas.microsoft.com/office/drawing/2014/main" id="{016C4E17-36DB-47B0-9A8F-65FD3F6B2A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7341" y="4662728"/>
            <a:ext cx="3298311" cy="12809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2A628F70-C3D6-4C73-BD38-3AA30906C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4438" y="4891540"/>
            <a:ext cx="2346796" cy="11733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76436B0-9035-4AA8-931B-F22814893ACE}"/>
              </a:ext>
            </a:extLst>
          </p:cNvPr>
          <p:cNvSpPr txBox="1"/>
          <p:nvPr/>
        </p:nvSpPr>
        <p:spPr>
          <a:xfrm>
            <a:off x="6826384" y="5818523"/>
            <a:ext cx="982961" cy="307777"/>
          </a:xfrm>
          <a:prstGeom prst="rect">
            <a:avLst/>
          </a:prstGeom>
          <a:noFill/>
        </p:spPr>
        <p:txBody>
          <a:bodyPr wrap="none" rtlCol="0">
            <a:spAutoFit/>
          </a:bodyPr>
          <a:lstStyle/>
          <a:p>
            <a:r>
              <a:rPr lang="en-US" dirty="0"/>
              <a:t>#OGCAPI</a:t>
            </a:r>
          </a:p>
        </p:txBody>
      </p:sp>
      <p:pic>
        <p:nvPicPr>
          <p:cNvPr id="9" name="Graphic 8">
            <a:extLst>
              <a:ext uri="{FF2B5EF4-FFF2-40B4-BE49-F238E27FC236}">
                <a16:creationId xmlns:a16="http://schemas.microsoft.com/office/drawing/2014/main" id="{A7320C52-1A63-4A69-8CBD-06F643DA42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04712" y="5872308"/>
            <a:ext cx="276379" cy="2247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65100" algn="l" rtl="0">
              <a:spcBef>
                <a:spcPts val="0"/>
              </a:spcBef>
              <a:spcAft>
                <a:spcPts val="0"/>
              </a:spcAft>
              <a:buClr>
                <a:schemeClr val="dk1"/>
              </a:buClr>
              <a:buSzPts val="2800"/>
              <a:buNone/>
            </a:pPr>
            <a:endParaRPr sz="2800">
              <a:solidFill>
                <a:srgbClr val="0070C0"/>
              </a:solidFill>
            </a:endParaRPr>
          </a:p>
        </p:txBody>
      </p:sp>
      <p:sp>
        <p:nvSpPr>
          <p:cNvPr id="420" name="Google Shape;420;p28"/>
          <p:cNvSpPr txBox="1">
            <a:spLocks noGrp="1"/>
          </p:cNvSpPr>
          <p:nvPr>
            <p:ph type="title"/>
          </p:nvPr>
        </p:nvSpPr>
        <p:spPr>
          <a:xfrm>
            <a:off x="400225" y="138097"/>
            <a:ext cx="8229600" cy="892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600" b="1">
                <a:solidFill>
                  <a:srgbClr val="0070C0"/>
                </a:solidFill>
              </a:rPr>
              <a:t>OGC Technology Trends / Forecasting</a:t>
            </a:r>
            <a:endParaRPr sz="3600"/>
          </a:p>
        </p:txBody>
      </p:sp>
      <p:pic>
        <p:nvPicPr>
          <p:cNvPr id="421" name="Google Shape;421;p28"/>
          <p:cNvPicPr preferRelativeResize="0"/>
          <p:nvPr/>
        </p:nvPicPr>
        <p:blipFill>
          <a:blip r:embed="rId3">
            <a:alphaModFix/>
          </a:blip>
          <a:stretch>
            <a:fillRect/>
          </a:stretch>
        </p:blipFill>
        <p:spPr>
          <a:xfrm>
            <a:off x="457199" y="1208675"/>
            <a:ext cx="8229600" cy="4747275"/>
          </a:xfrm>
          <a:prstGeom prst="rect">
            <a:avLst/>
          </a:prstGeom>
          <a:noFill/>
          <a:ln>
            <a:noFill/>
          </a:ln>
        </p:spPr>
      </p:pic>
      <p:pic>
        <p:nvPicPr>
          <p:cNvPr id="422" name="Google Shape;422;p28"/>
          <p:cNvPicPr preferRelativeResize="0"/>
          <p:nvPr/>
        </p:nvPicPr>
        <p:blipFill>
          <a:blip r:embed="rId4">
            <a:alphaModFix/>
          </a:blip>
          <a:stretch>
            <a:fillRect/>
          </a:stretch>
        </p:blipFill>
        <p:spPr>
          <a:xfrm>
            <a:off x="2633663" y="844563"/>
            <a:ext cx="3876675" cy="276225"/>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5e5b0a338d_5_30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pic>
        <p:nvPicPr>
          <p:cNvPr id="429" name="Google Shape;429;g5e5b0a338d_5_307"/>
          <p:cNvPicPr preferRelativeResize="0"/>
          <p:nvPr/>
        </p:nvPicPr>
        <p:blipFill>
          <a:blip r:embed="rId3">
            <a:alphaModFix/>
          </a:blip>
          <a:stretch>
            <a:fillRect/>
          </a:stretch>
        </p:blipFill>
        <p:spPr>
          <a:xfrm>
            <a:off x="0" y="942975"/>
            <a:ext cx="9144000" cy="4972050"/>
          </a:xfrm>
          <a:prstGeom prst="rect">
            <a:avLst/>
          </a:prstGeom>
          <a:noFill/>
          <a:ln>
            <a:noFill/>
          </a:ln>
        </p:spPr>
      </p:pic>
      <p:sp>
        <p:nvSpPr>
          <p:cNvPr id="430" name="Google Shape;430;g5e5b0a338d_5_307"/>
          <p:cNvSpPr txBox="1">
            <a:spLocks noGrp="1"/>
          </p:cNvSpPr>
          <p:nvPr>
            <p:ph type="title"/>
          </p:nvPr>
        </p:nvSpPr>
        <p:spPr>
          <a:xfrm>
            <a:off x="457200" y="113725"/>
            <a:ext cx="8229600" cy="1486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sv-SE" sz="3600" b="1">
                <a:solidFill>
                  <a:srgbClr val="0070C0"/>
                </a:solidFill>
              </a:rPr>
              <a:t>OGC Technology Trends / Forecasting</a:t>
            </a:r>
            <a:endParaRPr sz="3600" b="1">
              <a:solidFill>
                <a:srgbClr val="0070C0"/>
              </a:solidFill>
            </a:endParaRPr>
          </a:p>
          <a:p>
            <a:pPr marL="0" lvl="0" indent="0" algn="ctr" rtl="0">
              <a:spcBef>
                <a:spcPts val="0"/>
              </a:spcBef>
              <a:spcAft>
                <a:spcPts val="0"/>
              </a:spcAft>
              <a:buClr>
                <a:srgbClr val="0070C0"/>
              </a:buClr>
              <a:buSzPts val="3200"/>
              <a:buFont typeface="Calibri"/>
              <a:buNone/>
            </a:pPr>
            <a:r>
              <a:rPr lang="sv-SE" sz="3600" b="1">
                <a:solidFill>
                  <a:srgbClr val="0070C0"/>
                </a:solidFill>
              </a:rPr>
              <a:t>MindMap</a:t>
            </a:r>
            <a:endParaRPr sz="3600" b="1">
              <a:solidFill>
                <a:srgbClr val="0070C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5e5b0a338d_5_314"/>
          <p:cNvSpPr txBox="1">
            <a:spLocks noGrp="1"/>
          </p:cNvSpPr>
          <p:nvPr>
            <p:ph type="title"/>
          </p:nvPr>
        </p:nvSpPr>
        <p:spPr>
          <a:xfrm>
            <a:off x="457200" y="274649"/>
            <a:ext cx="8229600" cy="5013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sv-SE" sz="3600" b="1">
                <a:solidFill>
                  <a:srgbClr val="0070C0"/>
                </a:solidFill>
              </a:rPr>
              <a:t>OGC Technology Trends / Forecasting</a:t>
            </a:r>
            <a:endParaRPr sz="3600" b="1">
              <a:solidFill>
                <a:srgbClr val="0070C0"/>
              </a:solidFill>
            </a:endParaRPr>
          </a:p>
        </p:txBody>
      </p:sp>
      <p:pic>
        <p:nvPicPr>
          <p:cNvPr id="438" name="Google Shape;438;g5e5b0a338d_5_314"/>
          <p:cNvPicPr preferRelativeResize="0"/>
          <p:nvPr/>
        </p:nvPicPr>
        <p:blipFill rotWithShape="1">
          <a:blip r:embed="rId3">
            <a:alphaModFix/>
          </a:blip>
          <a:srcRect r="14770"/>
          <a:stretch/>
        </p:blipFill>
        <p:spPr>
          <a:xfrm>
            <a:off x="4699502" y="990806"/>
            <a:ext cx="3272175" cy="1308425"/>
          </a:xfrm>
          <a:prstGeom prst="rect">
            <a:avLst/>
          </a:prstGeom>
          <a:noFill/>
          <a:ln>
            <a:noFill/>
          </a:ln>
        </p:spPr>
      </p:pic>
      <p:pic>
        <p:nvPicPr>
          <p:cNvPr id="437" name="Google Shape;437;g5e5b0a338d_5_314"/>
          <p:cNvPicPr preferRelativeResize="0"/>
          <p:nvPr/>
        </p:nvPicPr>
        <p:blipFill>
          <a:blip r:embed="rId4">
            <a:alphaModFix/>
          </a:blip>
          <a:stretch>
            <a:fillRect/>
          </a:stretch>
        </p:blipFill>
        <p:spPr>
          <a:xfrm>
            <a:off x="4232065" y="2365524"/>
            <a:ext cx="4895850" cy="3714750"/>
          </a:xfrm>
          <a:prstGeom prst="rect">
            <a:avLst/>
          </a:prstGeom>
          <a:noFill/>
          <a:ln>
            <a:noFill/>
          </a:ln>
        </p:spPr>
      </p:pic>
      <p:pic>
        <p:nvPicPr>
          <p:cNvPr id="439" name="Google Shape;439;g5e5b0a338d_5_314"/>
          <p:cNvPicPr preferRelativeResize="0"/>
          <p:nvPr/>
        </p:nvPicPr>
        <p:blipFill>
          <a:blip r:embed="rId5">
            <a:alphaModFix/>
          </a:blip>
          <a:stretch>
            <a:fillRect/>
          </a:stretch>
        </p:blipFill>
        <p:spPr>
          <a:xfrm>
            <a:off x="31861" y="906040"/>
            <a:ext cx="4336939" cy="27977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ISO/TC 211 projects to support the UN</a:t>
            </a:r>
            <a:endParaRPr/>
          </a:p>
        </p:txBody>
      </p:sp>
      <p:sp>
        <p:nvSpPr>
          <p:cNvPr id="445" name="Google Shape;445;p29"/>
          <p:cNvSpPr txBox="1">
            <a:spLocks noGrp="1"/>
          </p:cNvSpPr>
          <p:nvPr>
            <p:ph type="body" idx="1"/>
          </p:nvPr>
        </p:nvSpPr>
        <p:spPr>
          <a:xfrm>
            <a:off x="457200" y="1570037"/>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590"/>
              <a:buChar char="•"/>
            </a:pPr>
            <a:r>
              <a:rPr lang="sv-SE" sz="2590">
                <a:solidFill>
                  <a:srgbClr val="0070C0"/>
                </a:solidFill>
              </a:rPr>
              <a:t>Land Administration Domain Model (LADM)</a:t>
            </a:r>
            <a:endParaRPr/>
          </a:p>
          <a:p>
            <a:pPr marL="742950" lvl="1" indent="-285750" algn="l" rtl="0">
              <a:spcBef>
                <a:spcPts val="444"/>
              </a:spcBef>
              <a:spcAft>
                <a:spcPts val="0"/>
              </a:spcAft>
              <a:buClr>
                <a:srgbClr val="0070C0"/>
              </a:buClr>
              <a:buSzPts val="2220"/>
              <a:buChar char="–"/>
            </a:pPr>
            <a:r>
              <a:rPr lang="sv-SE" sz="2220" i="1">
                <a:solidFill>
                  <a:srgbClr val="0070C0"/>
                </a:solidFill>
              </a:rPr>
              <a:t>Supports Land Administration, Fundamental Data</a:t>
            </a:r>
            <a:endParaRPr/>
          </a:p>
          <a:p>
            <a:pPr marL="342900" lvl="0" indent="-342900" algn="l" rtl="0">
              <a:spcBef>
                <a:spcPts val="518"/>
              </a:spcBef>
              <a:spcAft>
                <a:spcPts val="0"/>
              </a:spcAft>
              <a:buClr>
                <a:srgbClr val="0070C0"/>
              </a:buClr>
              <a:buSzPts val="2590"/>
              <a:buChar char="•"/>
            </a:pPr>
            <a:r>
              <a:rPr lang="sv-SE" sz="2590">
                <a:solidFill>
                  <a:srgbClr val="0070C0"/>
                </a:solidFill>
              </a:rPr>
              <a:t>Land Cover &amp; Land Use</a:t>
            </a:r>
            <a:endParaRPr sz="2220">
              <a:solidFill>
                <a:srgbClr val="0070C0"/>
              </a:solidFill>
            </a:endParaRPr>
          </a:p>
          <a:p>
            <a:pPr marL="742950" lvl="1" indent="-285750" algn="l" rtl="0">
              <a:spcBef>
                <a:spcPts val="444"/>
              </a:spcBef>
              <a:spcAft>
                <a:spcPts val="0"/>
              </a:spcAft>
              <a:buClr>
                <a:srgbClr val="0070C0"/>
              </a:buClr>
              <a:buSzPts val="2220"/>
              <a:buChar char="–"/>
            </a:pPr>
            <a:r>
              <a:rPr lang="sv-SE" sz="2220" i="1">
                <a:solidFill>
                  <a:srgbClr val="0070C0"/>
                </a:solidFill>
              </a:rPr>
              <a:t>Supports SDG 2</a:t>
            </a:r>
            <a:endParaRPr/>
          </a:p>
          <a:p>
            <a:pPr marL="342900" lvl="0" indent="-342900" algn="l" rtl="0">
              <a:spcBef>
                <a:spcPts val="518"/>
              </a:spcBef>
              <a:spcAft>
                <a:spcPts val="0"/>
              </a:spcAft>
              <a:buClr>
                <a:srgbClr val="0070C0"/>
              </a:buClr>
              <a:buSzPts val="2590"/>
              <a:buChar char="•"/>
            </a:pPr>
            <a:r>
              <a:rPr lang="sv-SE" sz="2590">
                <a:solidFill>
                  <a:srgbClr val="0070C0"/>
                </a:solidFill>
              </a:rPr>
              <a:t>Addressing</a:t>
            </a:r>
            <a:endParaRPr/>
          </a:p>
          <a:p>
            <a:pPr marL="742950" lvl="1" indent="-285750" algn="l" rtl="0">
              <a:spcBef>
                <a:spcPts val="444"/>
              </a:spcBef>
              <a:spcAft>
                <a:spcPts val="0"/>
              </a:spcAft>
              <a:buClr>
                <a:srgbClr val="0070C0"/>
              </a:buClr>
              <a:buSzPts val="2220"/>
              <a:buChar char="–"/>
            </a:pPr>
            <a:r>
              <a:rPr lang="sv-SE" sz="2220" i="1">
                <a:solidFill>
                  <a:srgbClr val="0070C0"/>
                </a:solidFill>
              </a:rPr>
              <a:t>Supports Fundamental Data, Land Administration, Disaster Management, and SDG 1,3,6,7,8,9,10,11,16</a:t>
            </a:r>
            <a:endParaRPr sz="2220" i="1">
              <a:solidFill>
                <a:srgbClr val="0070C0"/>
              </a:solidFill>
            </a:endParaRPr>
          </a:p>
          <a:p>
            <a:pPr marL="342900" lvl="0" indent="-342900" algn="l" rtl="0">
              <a:spcBef>
                <a:spcPts val="518"/>
              </a:spcBef>
              <a:spcAft>
                <a:spcPts val="0"/>
              </a:spcAft>
              <a:buClr>
                <a:srgbClr val="0070C0"/>
              </a:buClr>
              <a:buSzPts val="2590"/>
              <a:buChar char="•"/>
            </a:pPr>
            <a:r>
              <a:rPr lang="sv-SE" sz="2590">
                <a:solidFill>
                  <a:srgbClr val="0070C0"/>
                </a:solidFill>
              </a:rPr>
              <a:t>Geodetic reference &amp; grid systems. ISO geodetic registry </a:t>
            </a:r>
            <a:endParaRPr sz="2590">
              <a:solidFill>
                <a:srgbClr val="0070C0"/>
              </a:solidFill>
            </a:endParaRPr>
          </a:p>
          <a:p>
            <a:pPr marL="742950" lvl="1" indent="-285750" algn="l" rtl="0">
              <a:spcBef>
                <a:spcPts val="444"/>
              </a:spcBef>
              <a:spcAft>
                <a:spcPts val="0"/>
              </a:spcAft>
              <a:buClr>
                <a:srgbClr val="0070C0"/>
              </a:buClr>
              <a:buSzPts val="2220"/>
              <a:buChar char="–"/>
            </a:pPr>
            <a:r>
              <a:rPr lang="sv-SE" sz="2220" i="1">
                <a:solidFill>
                  <a:srgbClr val="0070C0"/>
                </a:solidFill>
              </a:rPr>
              <a:t>Supports SC Geodesy, Fundamental Data, Supports Statistics</a:t>
            </a:r>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Land Administration Domain model </a:t>
            </a:r>
            <a:br>
              <a:rPr lang="sv-SE" sz="3200" b="1">
                <a:solidFill>
                  <a:srgbClr val="0070C0"/>
                </a:solidFill>
              </a:rPr>
            </a:br>
            <a:r>
              <a:rPr lang="sv-SE" sz="3200" b="1">
                <a:solidFill>
                  <a:srgbClr val="0070C0"/>
                </a:solidFill>
              </a:rPr>
              <a:t>(LADM)</a:t>
            </a:r>
            <a:endParaRPr/>
          </a:p>
        </p:txBody>
      </p:sp>
      <p:sp>
        <p:nvSpPr>
          <p:cNvPr id="451" name="Google Shape;451;p3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70C0"/>
              </a:buClr>
              <a:buSzPts val="2800"/>
              <a:buChar char="•"/>
            </a:pPr>
            <a:r>
              <a:rPr lang="sv-SE" sz="2800">
                <a:solidFill>
                  <a:srgbClr val="0070C0"/>
                </a:solidFill>
              </a:rPr>
              <a:t>Revision of </a:t>
            </a:r>
            <a:r>
              <a:rPr lang="sv-SE" sz="2800" b="1">
                <a:solidFill>
                  <a:srgbClr val="0070C0"/>
                </a:solidFill>
              </a:rPr>
              <a:t>ISO 19152 LADM </a:t>
            </a:r>
            <a:r>
              <a:rPr lang="sv-SE" sz="2800">
                <a:solidFill>
                  <a:srgbClr val="0070C0"/>
                </a:solidFill>
              </a:rPr>
              <a:t>to meet new requirements from different domains, in a multi-part standard as follows:</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Land Administration Fundamentals</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Land Tenure</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Marine Space</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Land Valuation</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Spatial Planning</a:t>
            </a:r>
            <a:endParaRPr/>
          </a:p>
          <a:p>
            <a:pPr marL="914400" lvl="1" indent="-514350" algn="l" rtl="0">
              <a:spcBef>
                <a:spcPts val="480"/>
              </a:spcBef>
              <a:spcAft>
                <a:spcPts val="0"/>
              </a:spcAft>
              <a:buClr>
                <a:srgbClr val="0070C0"/>
              </a:buClr>
              <a:buSzPts val="2400"/>
              <a:buFont typeface="Calibri"/>
              <a:buAutoNum type="arabicPeriod"/>
            </a:pPr>
            <a:r>
              <a:rPr lang="sv-SE" sz="2400">
                <a:solidFill>
                  <a:srgbClr val="0070C0"/>
                </a:solidFill>
              </a:rPr>
              <a:t>Implementations</a:t>
            </a:r>
            <a:endParaRPr/>
          </a:p>
          <a:p>
            <a:pPr marL="742950" lvl="1" indent="-107950" algn="l" rtl="0">
              <a:spcBef>
                <a:spcPts val="560"/>
              </a:spcBef>
              <a:spcAft>
                <a:spcPts val="0"/>
              </a:spcAft>
              <a:buClr>
                <a:schemeClr val="dk1"/>
              </a:buClr>
              <a:buSzPts val="2800"/>
              <a:buNone/>
            </a:pPr>
            <a:endParaRPr>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p:txBody>
      </p:sp>
      <p:sp>
        <p:nvSpPr>
          <p:cNvPr id="452" name="Google Shape;452;p30"/>
          <p:cNvSpPr/>
          <p:nvPr/>
        </p:nvSpPr>
        <p:spPr>
          <a:xfrm rot="669910">
            <a:off x="7191918" y="918061"/>
            <a:ext cx="1713509" cy="724677"/>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2000">
                <a:solidFill>
                  <a:schemeClr val="lt1"/>
                </a:solidFill>
                <a:latin typeface="Arial"/>
                <a:ea typeface="Arial"/>
                <a:cs typeface="Arial"/>
                <a:sym typeface="Arial"/>
              </a:rPr>
              <a:t>PLANNING STAGE</a:t>
            </a:r>
            <a:endParaRPr/>
          </a:p>
        </p:txBody>
      </p:sp>
      <p:pic>
        <p:nvPicPr>
          <p:cNvPr id="453" name="Google Shape;453;p30"/>
          <p:cNvPicPr preferRelativeResize="0"/>
          <p:nvPr/>
        </p:nvPicPr>
        <p:blipFill rotWithShape="1">
          <a:blip r:embed="rId3">
            <a:alphaModFix/>
          </a:blip>
          <a:srcRect/>
          <a:stretch/>
        </p:blipFill>
        <p:spPr>
          <a:xfrm>
            <a:off x="0" y="0"/>
            <a:ext cx="1329043" cy="1518036"/>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LADM cont.</a:t>
            </a:r>
            <a:endParaRPr/>
          </a:p>
        </p:txBody>
      </p:sp>
      <p:sp>
        <p:nvSpPr>
          <p:cNvPr id="459" name="Google Shape;459;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3D85C6"/>
              </a:buClr>
              <a:buSzPts val="2800"/>
              <a:buChar char="•"/>
            </a:pPr>
            <a:r>
              <a:rPr lang="sv-SE" sz="2800">
                <a:solidFill>
                  <a:srgbClr val="3D85C6"/>
                </a:solidFill>
              </a:rPr>
              <a:t>12 Month gathering of use cases and submissions</a:t>
            </a:r>
            <a:endParaRPr sz="2800">
              <a:solidFill>
                <a:srgbClr val="3D85C6"/>
              </a:solidFill>
            </a:endParaRPr>
          </a:p>
          <a:p>
            <a:pPr marL="342900" lvl="0" indent="-342900" algn="l" rtl="0">
              <a:spcBef>
                <a:spcPts val="0"/>
              </a:spcBef>
              <a:spcAft>
                <a:spcPts val="0"/>
              </a:spcAft>
              <a:buClr>
                <a:srgbClr val="3D85C6"/>
              </a:buClr>
              <a:buSzPts val="2800"/>
              <a:buChar char="•"/>
            </a:pPr>
            <a:r>
              <a:rPr lang="sv-SE" sz="2800">
                <a:solidFill>
                  <a:srgbClr val="3D85C6"/>
                </a:solidFill>
              </a:rPr>
              <a:t>Initial inputs from FIG, OGC, IHO, UN-DOALOS, UNGGIM and Royal Institution of Chartered Surveyors (RICS)</a:t>
            </a:r>
            <a:endParaRPr>
              <a:solidFill>
                <a:srgbClr val="3D85C6"/>
              </a:solidFill>
            </a:endParaRPr>
          </a:p>
          <a:p>
            <a:pPr marL="342900" lvl="0" indent="-342900" algn="l" rtl="0">
              <a:spcBef>
                <a:spcPts val="560"/>
              </a:spcBef>
              <a:spcAft>
                <a:spcPts val="0"/>
              </a:spcAft>
              <a:buClr>
                <a:srgbClr val="0070C0"/>
              </a:buClr>
              <a:buSzPts val="2800"/>
              <a:buChar char="•"/>
            </a:pPr>
            <a:r>
              <a:rPr lang="sv-SE" sz="2800">
                <a:solidFill>
                  <a:srgbClr val="0070C0"/>
                </a:solidFill>
              </a:rPr>
              <a:t>Update after Maribor, Leuven</a:t>
            </a:r>
            <a:endParaRPr>
              <a:solidFill>
                <a:srgbClr val="3D85C6"/>
              </a:solidFill>
            </a:endParaRPr>
          </a:p>
          <a:p>
            <a:pPr marL="742950" lvl="1" indent="-285750" algn="l" rtl="0">
              <a:spcBef>
                <a:spcPts val="480"/>
              </a:spcBef>
              <a:spcAft>
                <a:spcPts val="0"/>
              </a:spcAft>
              <a:buClr>
                <a:srgbClr val="0070C0"/>
              </a:buClr>
              <a:buSzPts val="2400"/>
              <a:buChar char="–"/>
            </a:pPr>
            <a:r>
              <a:rPr lang="sv-SE" sz="2400">
                <a:solidFill>
                  <a:srgbClr val="0070C0"/>
                </a:solidFill>
              </a:rPr>
              <a:t>Participants Industry, </a:t>
            </a:r>
            <a:endParaRPr/>
          </a:p>
          <a:p>
            <a:pPr marL="742950" lvl="1" indent="-285750" algn="l" rtl="0">
              <a:spcBef>
                <a:spcPts val="480"/>
              </a:spcBef>
              <a:spcAft>
                <a:spcPts val="0"/>
              </a:spcAft>
              <a:buClr>
                <a:srgbClr val="0070C0"/>
              </a:buClr>
              <a:buSzPts val="2400"/>
              <a:buChar char="–"/>
            </a:pPr>
            <a:r>
              <a:rPr lang="sv-SE" sz="2400">
                <a:solidFill>
                  <a:srgbClr val="0070C0"/>
                </a:solidFill>
              </a:rPr>
              <a:t>Use cases, </a:t>
            </a:r>
            <a:endParaRPr/>
          </a:p>
          <a:p>
            <a:pPr marL="742950" lvl="1" indent="-285750" algn="l" rtl="0">
              <a:spcBef>
                <a:spcPts val="480"/>
              </a:spcBef>
              <a:spcAft>
                <a:spcPts val="0"/>
              </a:spcAft>
              <a:buClr>
                <a:srgbClr val="0070C0"/>
              </a:buClr>
              <a:buSzPts val="2400"/>
              <a:buChar char="–"/>
            </a:pPr>
            <a:r>
              <a:rPr lang="sv-SE" sz="2400">
                <a:solidFill>
                  <a:srgbClr val="0070C0"/>
                </a:solidFill>
              </a:rPr>
              <a:t>Testbeds, pilots</a:t>
            </a:r>
            <a:endParaRPr/>
          </a:p>
          <a:p>
            <a:pPr marL="342900" lvl="0" indent="-342900" algn="l" rtl="0">
              <a:spcBef>
                <a:spcPts val="560"/>
              </a:spcBef>
              <a:spcAft>
                <a:spcPts val="0"/>
              </a:spcAft>
              <a:buClr>
                <a:srgbClr val="0070C0"/>
              </a:buClr>
              <a:buSzPts val="2800"/>
              <a:buChar char="•"/>
            </a:pPr>
            <a:r>
              <a:rPr lang="sv-SE" sz="2800">
                <a:solidFill>
                  <a:srgbClr val="0070C0"/>
                </a:solidFill>
              </a:rPr>
              <a:t>Stage 0 document was issued providing guidance for the LADM Edition II </a:t>
            </a:r>
            <a:endParaRPr/>
          </a:p>
          <a:p>
            <a:pPr marL="742950" lvl="1" indent="-107950" algn="l" rtl="0">
              <a:spcBef>
                <a:spcPts val="560"/>
              </a:spcBef>
              <a:spcAft>
                <a:spcPts val="0"/>
              </a:spcAft>
              <a:buClr>
                <a:schemeClr val="dk1"/>
              </a:buClr>
              <a:buSzPts val="2800"/>
              <a:buNone/>
            </a:pPr>
            <a:endParaRPr>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p:txBody>
      </p:sp>
      <p:pic>
        <p:nvPicPr>
          <p:cNvPr id="460" name="Google Shape;460;p31"/>
          <p:cNvPicPr preferRelativeResize="0"/>
          <p:nvPr/>
        </p:nvPicPr>
        <p:blipFill rotWithShape="1">
          <a:blip r:embed="rId3">
            <a:alphaModFix/>
          </a:blip>
          <a:srcRect/>
          <a:stretch/>
        </p:blipFill>
        <p:spPr>
          <a:xfrm>
            <a:off x="0" y="6222"/>
            <a:ext cx="1328057" cy="1517778"/>
          </a:xfrm>
          <a:prstGeom prst="rect">
            <a:avLst/>
          </a:prstGeom>
          <a:noFill/>
          <a:ln>
            <a:noFill/>
          </a:ln>
        </p:spPr>
      </p:pic>
      <p:sp>
        <p:nvSpPr>
          <p:cNvPr id="461" name="Google Shape;461;p31"/>
          <p:cNvSpPr/>
          <p:nvPr/>
        </p:nvSpPr>
        <p:spPr>
          <a:xfrm>
            <a:off x="3200400" y="5257800"/>
            <a:ext cx="267893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endParaRPr sz="4000">
              <a:solidFill>
                <a:srgbClr val="C00000"/>
              </a:solidFill>
              <a:latin typeface="Calibri"/>
              <a:ea typeface="Calibri"/>
              <a:cs typeface="Calibri"/>
              <a:sym typeface="Calibri"/>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g5e6be58956_0_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LADM cont.</a:t>
            </a:r>
            <a:endParaRPr/>
          </a:p>
        </p:txBody>
      </p:sp>
      <p:sp>
        <p:nvSpPr>
          <p:cNvPr id="467" name="Google Shape;467;g5e6be58956_0_0"/>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3D85C6"/>
              </a:buClr>
              <a:buSzPts val="2800"/>
              <a:buChar char="•"/>
            </a:pPr>
            <a:r>
              <a:rPr lang="sv-SE" sz="2800">
                <a:solidFill>
                  <a:srgbClr val="3D85C6"/>
                </a:solidFill>
              </a:rPr>
              <a:t>Call for new work items proposals for the various parts will be issued by Oct 19</a:t>
            </a:r>
            <a:endParaRPr/>
          </a:p>
          <a:p>
            <a:pPr marL="342900" lvl="0" indent="-342900" algn="l" rtl="0">
              <a:spcBef>
                <a:spcPts val="560"/>
              </a:spcBef>
              <a:spcAft>
                <a:spcPts val="0"/>
              </a:spcAft>
              <a:buClr>
                <a:srgbClr val="0070C0"/>
              </a:buClr>
              <a:buSzPts val="2800"/>
              <a:buChar char="•"/>
            </a:pPr>
            <a:r>
              <a:rPr lang="sv-SE" sz="2800">
                <a:solidFill>
                  <a:srgbClr val="0070C0"/>
                </a:solidFill>
              </a:rPr>
              <a:t>Land Administration Fundamentals - Part 1 will provide the overview and scope for the other parts</a:t>
            </a:r>
            <a:endParaRPr sz="2800">
              <a:solidFill>
                <a:srgbClr val="0070C0"/>
              </a:solidFill>
            </a:endParaRPr>
          </a:p>
          <a:p>
            <a:pPr marL="342900" lvl="0" indent="-342900" algn="l" rtl="0">
              <a:spcBef>
                <a:spcPts val="560"/>
              </a:spcBef>
              <a:spcAft>
                <a:spcPts val="0"/>
              </a:spcAft>
              <a:buClr>
                <a:srgbClr val="0070C0"/>
              </a:buClr>
              <a:buSzPts val="2800"/>
              <a:buChar char="•"/>
            </a:pPr>
            <a:r>
              <a:rPr lang="sv-SE" sz="2800">
                <a:solidFill>
                  <a:srgbClr val="0070C0"/>
                </a:solidFill>
              </a:rPr>
              <a:t>Each part will be lead by their community of experts (eg. Marine Space - IHO &amp; UN-DOALOS)   </a:t>
            </a:r>
            <a:endParaRPr/>
          </a:p>
          <a:p>
            <a:pPr marL="742950" lvl="1" indent="-107950" algn="l" rtl="0">
              <a:spcBef>
                <a:spcPts val="560"/>
              </a:spcBef>
              <a:spcAft>
                <a:spcPts val="0"/>
              </a:spcAft>
              <a:buClr>
                <a:schemeClr val="dk1"/>
              </a:buClr>
              <a:buSzPts val="2800"/>
              <a:buNone/>
            </a:pPr>
            <a:endParaRPr>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p:txBody>
      </p:sp>
      <p:pic>
        <p:nvPicPr>
          <p:cNvPr id="468" name="Google Shape;468;g5e6be58956_0_0"/>
          <p:cNvPicPr preferRelativeResize="0"/>
          <p:nvPr/>
        </p:nvPicPr>
        <p:blipFill rotWithShape="1">
          <a:blip r:embed="rId3">
            <a:alphaModFix/>
          </a:blip>
          <a:srcRect/>
          <a:stretch/>
        </p:blipFill>
        <p:spPr>
          <a:xfrm>
            <a:off x="0" y="6222"/>
            <a:ext cx="1328057" cy="1517778"/>
          </a:xfrm>
          <a:prstGeom prst="rect">
            <a:avLst/>
          </a:prstGeom>
          <a:noFill/>
          <a:ln>
            <a:noFill/>
          </a:ln>
        </p:spPr>
      </p:pic>
      <p:sp>
        <p:nvSpPr>
          <p:cNvPr id="469" name="Google Shape;469;g5e6be58956_0_0"/>
          <p:cNvSpPr/>
          <p:nvPr/>
        </p:nvSpPr>
        <p:spPr>
          <a:xfrm>
            <a:off x="3232500" y="5277050"/>
            <a:ext cx="2679000" cy="70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100"/>
              <a:buFont typeface="Arial"/>
              <a:buNone/>
            </a:pPr>
            <a:r>
              <a:rPr lang="sv-SE" sz="4000" b="1" i="1">
                <a:solidFill>
                  <a:srgbClr val="C00000"/>
                </a:solidFill>
                <a:latin typeface="Calibri"/>
                <a:ea typeface="Calibri"/>
                <a:cs typeface="Calibri"/>
                <a:sym typeface="Calibri"/>
              </a:rPr>
              <a:t>Participate!</a:t>
            </a:r>
            <a:endParaRPr sz="4000" b="1" i="1">
              <a:solidFill>
                <a:srgbClr val="C00000"/>
              </a:solidFill>
              <a:latin typeface="Calibri"/>
              <a:ea typeface="Calibri"/>
              <a:cs typeface="Calibri"/>
              <a:sym typeface="Calibri"/>
            </a:endParaRPr>
          </a:p>
          <a:p>
            <a:pPr marL="0" marR="0" lvl="0" indent="0" algn="l" rtl="0">
              <a:spcBef>
                <a:spcPts val="0"/>
              </a:spcBef>
              <a:spcAft>
                <a:spcPts val="0"/>
              </a:spcAft>
              <a:buClr>
                <a:schemeClr val="dk1"/>
              </a:buClr>
              <a:buSzPts val="1100"/>
              <a:buFont typeface="Arial"/>
              <a:buNone/>
            </a:pPr>
            <a:endParaRPr sz="4000">
              <a:solidFill>
                <a:srgbClr val="C00000"/>
              </a:solidFill>
              <a:latin typeface="Calibri"/>
              <a:ea typeface="Calibri"/>
              <a:cs typeface="Calibri"/>
              <a:sym typeface="Calibri"/>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pic>
        <p:nvPicPr>
          <p:cNvPr id="474" name="Google Shape;474;p32"/>
          <p:cNvPicPr preferRelativeResize="0"/>
          <p:nvPr/>
        </p:nvPicPr>
        <p:blipFill rotWithShape="1">
          <a:blip r:embed="rId3">
            <a:alphaModFix/>
          </a:blip>
          <a:srcRect/>
          <a:stretch/>
        </p:blipFill>
        <p:spPr>
          <a:xfrm>
            <a:off x="10063" y="21955"/>
            <a:ext cx="1255898" cy="1648366"/>
          </a:xfrm>
          <a:prstGeom prst="rect">
            <a:avLst/>
          </a:prstGeom>
          <a:noFill/>
          <a:ln>
            <a:noFill/>
          </a:ln>
        </p:spPr>
      </p:pic>
      <p:sp>
        <p:nvSpPr>
          <p:cNvPr id="475" name="Google Shape;475;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Land Cover and Land Use</a:t>
            </a:r>
            <a:endParaRPr/>
          </a:p>
        </p:txBody>
      </p:sp>
      <p:sp>
        <p:nvSpPr>
          <p:cNvPr id="476" name="Google Shape;476;p3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800"/>
              <a:buChar char="•"/>
            </a:pPr>
            <a:r>
              <a:rPr lang="sv-SE" sz="2800">
                <a:solidFill>
                  <a:srgbClr val="0070C0"/>
                </a:solidFill>
              </a:rPr>
              <a:t>Draft scope for the revision and development of Classifications systems standards:</a:t>
            </a:r>
            <a:endParaRPr/>
          </a:p>
          <a:p>
            <a:pPr marL="742950" lvl="1" indent="-285750" algn="l" rtl="0">
              <a:spcBef>
                <a:spcPts val="480"/>
              </a:spcBef>
              <a:spcAft>
                <a:spcPts val="0"/>
              </a:spcAft>
              <a:buClr>
                <a:srgbClr val="0070C0"/>
              </a:buClr>
              <a:buSzPts val="2400"/>
              <a:buChar char="–"/>
            </a:pPr>
            <a:r>
              <a:rPr lang="sv-SE" sz="2400">
                <a:solidFill>
                  <a:srgbClr val="0070C0"/>
                </a:solidFill>
              </a:rPr>
              <a:t>Revision </a:t>
            </a:r>
            <a:r>
              <a:rPr lang="sv-SE" sz="2400" b="1">
                <a:solidFill>
                  <a:srgbClr val="0070C0"/>
                </a:solidFill>
              </a:rPr>
              <a:t>ISO 19144-2 Land Cover Meta Language</a:t>
            </a:r>
            <a:endParaRPr/>
          </a:p>
          <a:p>
            <a:pPr marL="1143000" lvl="2" indent="-228600" algn="l" rtl="0">
              <a:spcBef>
                <a:spcPts val="400"/>
              </a:spcBef>
              <a:spcAft>
                <a:spcPts val="0"/>
              </a:spcAft>
              <a:buClr>
                <a:srgbClr val="0070C0"/>
              </a:buClr>
              <a:buSzPts val="2000"/>
              <a:buChar char="•"/>
            </a:pPr>
            <a:r>
              <a:rPr lang="sv-SE" sz="2000">
                <a:solidFill>
                  <a:srgbClr val="0070C0"/>
                </a:solidFill>
              </a:rPr>
              <a:t>Will also support the EIONET requirements and ensure that the EAGLE model will be a valid profile. Work is expected to start in December 2019</a:t>
            </a:r>
            <a:endParaRPr/>
          </a:p>
          <a:p>
            <a:pPr marL="742950" lvl="1" indent="-285750" algn="l" rtl="0">
              <a:spcBef>
                <a:spcPts val="480"/>
              </a:spcBef>
              <a:spcAft>
                <a:spcPts val="0"/>
              </a:spcAft>
              <a:buClr>
                <a:srgbClr val="0070C0"/>
              </a:buClr>
              <a:buSzPts val="2400"/>
              <a:buChar char="–"/>
            </a:pPr>
            <a:r>
              <a:rPr lang="sv-SE" sz="2400">
                <a:solidFill>
                  <a:srgbClr val="0070C0"/>
                </a:solidFill>
              </a:rPr>
              <a:t>New </a:t>
            </a:r>
            <a:r>
              <a:rPr lang="sv-SE" sz="2400" b="1">
                <a:solidFill>
                  <a:srgbClr val="0070C0"/>
                </a:solidFill>
              </a:rPr>
              <a:t>ISO 19144-3 Land Use Meta Language </a:t>
            </a:r>
            <a:endParaRPr/>
          </a:p>
          <a:p>
            <a:pPr marL="1143000" lvl="2" indent="-228600" algn="l" rtl="0">
              <a:spcBef>
                <a:spcPts val="400"/>
              </a:spcBef>
              <a:spcAft>
                <a:spcPts val="0"/>
              </a:spcAft>
              <a:buClr>
                <a:srgbClr val="0070C0"/>
              </a:buClr>
              <a:buSzPts val="2000"/>
              <a:buChar char="•"/>
            </a:pPr>
            <a:r>
              <a:rPr lang="sv-SE" sz="2000">
                <a:solidFill>
                  <a:srgbClr val="0070C0"/>
                </a:solidFill>
              </a:rPr>
              <a:t>Work is expected to start after December 2019</a:t>
            </a:r>
            <a:endParaRPr sz="2000">
              <a:solidFill>
                <a:srgbClr val="0070C0"/>
              </a:solidFill>
            </a:endParaRPr>
          </a:p>
          <a:p>
            <a:pPr marL="742950" lvl="1" indent="-285750" algn="l" rtl="0">
              <a:spcBef>
                <a:spcPts val="480"/>
              </a:spcBef>
              <a:spcAft>
                <a:spcPts val="0"/>
              </a:spcAft>
              <a:buClr>
                <a:srgbClr val="0070C0"/>
              </a:buClr>
              <a:buSzPts val="2400"/>
              <a:buChar char="–"/>
            </a:pPr>
            <a:r>
              <a:rPr lang="sv-SE" sz="2400">
                <a:solidFill>
                  <a:srgbClr val="0070C0"/>
                </a:solidFill>
              </a:rPr>
              <a:t>New </a:t>
            </a:r>
            <a:r>
              <a:rPr lang="sv-SE" sz="2400" b="1">
                <a:solidFill>
                  <a:srgbClr val="0070C0"/>
                </a:solidFill>
              </a:rPr>
              <a:t>ISO 19144-4 Registers for Land Cover &amp; Land Use</a:t>
            </a:r>
            <a:endParaRPr/>
          </a:p>
          <a:p>
            <a:pPr marL="742950" lvl="1" indent="-107950" algn="l" rtl="0">
              <a:spcBef>
                <a:spcPts val="560"/>
              </a:spcBef>
              <a:spcAft>
                <a:spcPts val="0"/>
              </a:spcAft>
              <a:buClr>
                <a:schemeClr val="dk1"/>
              </a:buClr>
              <a:buSzPts val="2800"/>
              <a:buNone/>
            </a:pPr>
            <a:endParaRPr>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p:txBody>
      </p:sp>
      <p:sp>
        <p:nvSpPr>
          <p:cNvPr id="477" name="Google Shape;477;p32"/>
          <p:cNvSpPr/>
          <p:nvPr/>
        </p:nvSpPr>
        <p:spPr>
          <a:xfrm>
            <a:off x="3232531" y="5279571"/>
            <a:ext cx="267893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sv-SE" sz="4000" b="1" i="1">
                <a:solidFill>
                  <a:srgbClr val="C00000"/>
                </a:solidFill>
                <a:latin typeface="Calibri"/>
                <a:ea typeface="Calibri"/>
                <a:cs typeface="Calibri"/>
                <a:sym typeface="Calibri"/>
              </a:rPr>
              <a:t>Participate!</a:t>
            </a:r>
            <a:endParaRPr sz="4000">
              <a:solidFill>
                <a:srgbClr val="C00000"/>
              </a:solidFill>
              <a:latin typeface="Calibri"/>
              <a:ea typeface="Calibri"/>
              <a:cs typeface="Calibri"/>
              <a:sym typeface="Calibri"/>
            </a:endParaRPr>
          </a:p>
        </p:txBody>
      </p:sp>
      <p:pic>
        <p:nvPicPr>
          <p:cNvPr id="478" name="Google Shape;478;p32"/>
          <p:cNvPicPr preferRelativeResize="0"/>
          <p:nvPr/>
        </p:nvPicPr>
        <p:blipFill rotWithShape="1">
          <a:blip r:embed="rId4">
            <a:alphaModFix/>
          </a:blip>
          <a:srcRect/>
          <a:stretch/>
        </p:blipFill>
        <p:spPr>
          <a:xfrm>
            <a:off x="6494595" y="5334001"/>
            <a:ext cx="2501045" cy="508778"/>
          </a:xfrm>
          <a:prstGeom prst="rect">
            <a:avLst/>
          </a:prstGeom>
          <a:noFill/>
          <a:ln>
            <a:noFill/>
          </a:ln>
        </p:spPr>
      </p:pic>
      <p:sp>
        <p:nvSpPr>
          <p:cNvPr id="479" name="Google Shape;479;p32"/>
          <p:cNvSpPr/>
          <p:nvPr/>
        </p:nvSpPr>
        <p:spPr>
          <a:xfrm rot="669910">
            <a:off x="7206412" y="533920"/>
            <a:ext cx="1713509" cy="724677"/>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2000">
                <a:solidFill>
                  <a:schemeClr val="lt1"/>
                </a:solidFill>
                <a:latin typeface="Arial"/>
                <a:ea typeface="Arial"/>
                <a:cs typeface="Arial"/>
                <a:sym typeface="Arial"/>
              </a:rPr>
              <a:t>PLANNING STAGE</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5"/>
          <p:cNvSpPr txBox="1">
            <a:spLocks noGrp="1"/>
          </p:cNvSpPr>
          <p:nvPr>
            <p:ph type="title"/>
          </p:nvPr>
        </p:nvSpPr>
        <p:spPr>
          <a:xfrm>
            <a:off x="0" y="304800"/>
            <a:ext cx="9144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International Organization for Standardization (ISO)</a:t>
            </a:r>
            <a:endParaRPr/>
          </a:p>
        </p:txBody>
      </p:sp>
      <p:sp>
        <p:nvSpPr>
          <p:cNvPr id="188" name="Google Shape;188;p5"/>
          <p:cNvSpPr txBox="1">
            <a:spLocks noGrp="1"/>
          </p:cNvSpPr>
          <p:nvPr>
            <p:ph type="body" idx="1"/>
          </p:nvPr>
        </p:nvSpPr>
        <p:spPr>
          <a:xfrm>
            <a:off x="207429" y="1447812"/>
            <a:ext cx="8400900" cy="50370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rgbClr val="0070C0"/>
              </a:buClr>
              <a:buSzPts val="2400"/>
              <a:buChar char="•"/>
            </a:pPr>
            <a:r>
              <a:rPr lang="sv-SE" sz="2400">
                <a:solidFill>
                  <a:srgbClr val="0070C0"/>
                </a:solidFill>
              </a:rPr>
              <a:t>World's largest developer of standards</a:t>
            </a:r>
            <a:endParaRPr/>
          </a:p>
          <a:p>
            <a:pPr marL="742950" lvl="1" indent="-285750" algn="l" rtl="0">
              <a:lnSpc>
                <a:spcPct val="90000"/>
              </a:lnSpc>
              <a:spcBef>
                <a:spcPts val="480"/>
              </a:spcBef>
              <a:spcAft>
                <a:spcPts val="0"/>
              </a:spcAft>
              <a:buClr>
                <a:srgbClr val="0070C0"/>
              </a:buClr>
              <a:buSzPts val="2400"/>
              <a:buChar char="–"/>
            </a:pPr>
            <a:r>
              <a:rPr lang="sv-SE" sz="2400">
                <a:solidFill>
                  <a:srgbClr val="0070C0"/>
                </a:solidFill>
              </a:rPr>
              <a:t>Network of national standards institutes from 163 countries</a:t>
            </a:r>
            <a:endParaRPr/>
          </a:p>
          <a:p>
            <a:pPr marL="742950" lvl="1" indent="-285750" algn="l" rtl="0">
              <a:lnSpc>
                <a:spcPct val="90000"/>
              </a:lnSpc>
              <a:spcBef>
                <a:spcPts val="480"/>
              </a:spcBef>
              <a:spcAft>
                <a:spcPts val="0"/>
              </a:spcAft>
              <a:buClr>
                <a:srgbClr val="0070C0"/>
              </a:buClr>
              <a:buSzPts val="2400"/>
              <a:buChar char="–"/>
            </a:pPr>
            <a:r>
              <a:rPr lang="sv-SE" sz="2400">
                <a:solidFill>
                  <a:srgbClr val="0070C0"/>
                </a:solidFill>
              </a:rPr>
              <a:t>19 500 standards published</a:t>
            </a:r>
            <a:endParaRPr/>
          </a:p>
          <a:p>
            <a:pPr marL="342900" lvl="0" indent="-342900" algn="l" rtl="0">
              <a:lnSpc>
                <a:spcPct val="90000"/>
              </a:lnSpc>
              <a:spcBef>
                <a:spcPts val="480"/>
              </a:spcBef>
              <a:spcAft>
                <a:spcPts val="0"/>
              </a:spcAft>
              <a:buClr>
                <a:srgbClr val="0070C0"/>
              </a:buClr>
              <a:buSzPts val="2400"/>
              <a:buChar char="•"/>
            </a:pPr>
            <a:r>
              <a:rPr lang="sv-SE" sz="2400">
                <a:solidFill>
                  <a:srgbClr val="0070C0"/>
                </a:solidFill>
              </a:rPr>
              <a:t>Established in 1946-1947; Recognized by the UN</a:t>
            </a:r>
            <a:endParaRPr/>
          </a:p>
          <a:p>
            <a:pPr marL="342900" lvl="0" indent="-342900" algn="l" rtl="0">
              <a:lnSpc>
                <a:spcPct val="90000"/>
              </a:lnSpc>
              <a:spcBef>
                <a:spcPts val="480"/>
              </a:spcBef>
              <a:spcAft>
                <a:spcPts val="0"/>
              </a:spcAft>
              <a:buClr>
                <a:srgbClr val="0070C0"/>
              </a:buClr>
              <a:buSzPts val="2400"/>
              <a:buChar char="•"/>
            </a:pPr>
            <a:r>
              <a:rPr lang="sv-SE" sz="2400">
                <a:solidFill>
                  <a:srgbClr val="0070C0"/>
                </a:solidFill>
              </a:rPr>
              <a:t>Principal activity is developing technical standards</a:t>
            </a:r>
            <a:endParaRPr/>
          </a:p>
          <a:p>
            <a:pPr marL="342900" lvl="0" indent="-342900" algn="l" rtl="0">
              <a:lnSpc>
                <a:spcPct val="90000"/>
              </a:lnSpc>
              <a:spcBef>
                <a:spcPts val="480"/>
              </a:spcBef>
              <a:spcAft>
                <a:spcPts val="0"/>
              </a:spcAft>
              <a:buClr>
                <a:srgbClr val="0070C0"/>
              </a:buClr>
              <a:buSzPts val="2400"/>
              <a:buChar char="•"/>
            </a:pPr>
            <a:r>
              <a:rPr lang="sv-SE" sz="2400">
                <a:solidFill>
                  <a:srgbClr val="0070C0"/>
                </a:solidFill>
              </a:rPr>
              <a:t>Technical Committees (TCs)</a:t>
            </a:r>
            <a:endParaRPr/>
          </a:p>
          <a:p>
            <a:pPr marL="742950" lvl="1" indent="-285750" algn="l" rtl="0">
              <a:lnSpc>
                <a:spcPct val="90000"/>
              </a:lnSpc>
              <a:spcBef>
                <a:spcPts val="400"/>
              </a:spcBef>
              <a:spcAft>
                <a:spcPts val="0"/>
              </a:spcAft>
              <a:buClr>
                <a:srgbClr val="0070C0"/>
              </a:buClr>
              <a:buSzPts val="2000"/>
              <a:buChar char="–"/>
            </a:pPr>
            <a:r>
              <a:rPr lang="sv-SE" sz="2000">
                <a:solidFill>
                  <a:srgbClr val="0070C0"/>
                </a:solidFill>
              </a:rPr>
              <a:t>From </a:t>
            </a:r>
            <a:r>
              <a:rPr lang="sv-SE" sz="2000" i="1">
                <a:solidFill>
                  <a:srgbClr val="0070C0"/>
                </a:solidFill>
              </a:rPr>
              <a:t>From food safety </a:t>
            </a:r>
            <a:r>
              <a:rPr lang="sv-SE" sz="2000">
                <a:solidFill>
                  <a:srgbClr val="0070C0"/>
                </a:solidFill>
              </a:rPr>
              <a:t>to</a:t>
            </a:r>
            <a:r>
              <a:rPr lang="sv-SE" sz="2000" i="1">
                <a:solidFill>
                  <a:srgbClr val="0070C0"/>
                </a:solidFill>
              </a:rPr>
              <a:t> computers, </a:t>
            </a:r>
            <a:r>
              <a:rPr lang="sv-SE" sz="2000">
                <a:solidFill>
                  <a:srgbClr val="0070C0"/>
                </a:solidFill>
              </a:rPr>
              <a:t>and</a:t>
            </a:r>
            <a:r>
              <a:rPr lang="sv-SE" sz="2000" i="1">
                <a:solidFill>
                  <a:srgbClr val="0070C0"/>
                </a:solidFill>
              </a:rPr>
              <a:t> agriculture </a:t>
            </a:r>
            <a:r>
              <a:rPr lang="sv-SE" sz="2000">
                <a:solidFill>
                  <a:srgbClr val="0070C0"/>
                </a:solidFill>
              </a:rPr>
              <a:t>to</a:t>
            </a:r>
            <a:r>
              <a:rPr lang="sv-SE" sz="2000" i="1">
                <a:solidFill>
                  <a:srgbClr val="0070C0"/>
                </a:solidFill>
              </a:rPr>
              <a:t> healthcare, </a:t>
            </a:r>
            <a:r>
              <a:rPr lang="sv-SE" sz="2000">
                <a:solidFill>
                  <a:srgbClr val="0070C0"/>
                </a:solidFill>
              </a:rPr>
              <a:t>ISO International Standards impact all our lives</a:t>
            </a:r>
            <a:endParaRPr sz="2000">
              <a:solidFill>
                <a:srgbClr val="0070C0"/>
              </a:solidFill>
            </a:endParaRPr>
          </a:p>
          <a:p>
            <a:pPr marL="742950" lvl="1" indent="-285750" algn="l" rtl="0">
              <a:lnSpc>
                <a:spcPct val="90000"/>
              </a:lnSpc>
              <a:spcBef>
                <a:spcPts val="400"/>
              </a:spcBef>
              <a:spcAft>
                <a:spcPts val="0"/>
              </a:spcAft>
              <a:buClr>
                <a:srgbClr val="0070C0"/>
              </a:buClr>
              <a:buSzPts val="2000"/>
              <a:buChar char="–"/>
            </a:pPr>
            <a:r>
              <a:rPr lang="sv-SE" sz="2000">
                <a:solidFill>
                  <a:srgbClr val="0070C0"/>
                </a:solidFill>
              </a:rPr>
              <a:t>ISO/TC 211, </a:t>
            </a:r>
            <a:r>
              <a:rPr lang="sv-SE" sz="2000" i="1">
                <a:solidFill>
                  <a:srgbClr val="0070C0"/>
                </a:solidFill>
              </a:rPr>
              <a:t>Geographic information/ Geomatics</a:t>
            </a:r>
            <a:endParaRPr/>
          </a:p>
          <a:p>
            <a:pPr marL="457200" lvl="1" indent="0" algn="ctr" rtl="0">
              <a:lnSpc>
                <a:spcPct val="90000"/>
              </a:lnSpc>
              <a:spcBef>
                <a:spcPts val="400"/>
              </a:spcBef>
              <a:spcAft>
                <a:spcPts val="0"/>
              </a:spcAft>
              <a:buClr>
                <a:srgbClr val="0070C0"/>
              </a:buClr>
              <a:buSzPts val="2000"/>
              <a:buNone/>
            </a:pPr>
            <a:r>
              <a:rPr lang="sv-SE" sz="2000" u="sng">
                <a:solidFill>
                  <a:srgbClr val="0070C0"/>
                </a:solidFill>
                <a:hlinkClick r:id="rId3"/>
              </a:rPr>
              <a:t>www.iso.org</a:t>
            </a:r>
            <a:r>
              <a:rPr lang="sv-SE" sz="2000">
                <a:solidFill>
                  <a:srgbClr val="0070C0"/>
                </a:solidFill>
              </a:rPr>
              <a:t> </a:t>
            </a:r>
            <a:endParaRPr/>
          </a:p>
          <a:p>
            <a:pPr marL="457200" lvl="1" indent="0" algn="ctr" rtl="0">
              <a:lnSpc>
                <a:spcPct val="90000"/>
              </a:lnSpc>
              <a:spcBef>
                <a:spcPts val="400"/>
              </a:spcBef>
              <a:spcAft>
                <a:spcPts val="0"/>
              </a:spcAft>
              <a:buClr>
                <a:srgbClr val="0070C0"/>
              </a:buClr>
              <a:buSzPts val="2000"/>
              <a:buNone/>
            </a:pPr>
            <a:r>
              <a:rPr lang="sv-SE" sz="2000" u="sng">
                <a:solidFill>
                  <a:srgbClr val="0070C0"/>
                </a:solidFill>
                <a:hlinkClick r:id="rId4"/>
              </a:rPr>
              <a:t>https://committee.iso.org/home/tc211</a:t>
            </a:r>
            <a:endParaRPr sz="2000">
              <a:solidFill>
                <a:srgbClr val="0070C0"/>
              </a:solidFill>
            </a:endParaRPr>
          </a:p>
          <a:p>
            <a:pPr marL="742950" lvl="1" indent="-158750" algn="l" rtl="0">
              <a:lnSpc>
                <a:spcPct val="90000"/>
              </a:lnSpc>
              <a:spcBef>
                <a:spcPts val="400"/>
              </a:spcBef>
              <a:spcAft>
                <a:spcPts val="0"/>
              </a:spcAft>
              <a:buClr>
                <a:schemeClr val="dk1"/>
              </a:buClr>
              <a:buSzPts val="2000"/>
              <a:buNone/>
            </a:pPr>
            <a:endParaRPr sz="2000" i="1">
              <a:solidFill>
                <a:srgbClr val="0070C0"/>
              </a:solidFill>
            </a:endParaRPr>
          </a:p>
        </p:txBody>
      </p:sp>
      <p:pic>
        <p:nvPicPr>
          <p:cNvPr id="189" name="Google Shape;189;p5" descr="logo_iso.gif"/>
          <p:cNvPicPr preferRelativeResize="0"/>
          <p:nvPr/>
        </p:nvPicPr>
        <p:blipFill rotWithShape="1">
          <a:blip r:embed="rId5">
            <a:alphaModFix/>
          </a:blip>
          <a:srcRect/>
          <a:stretch/>
        </p:blipFill>
        <p:spPr>
          <a:xfrm>
            <a:off x="6768025" y="5388000"/>
            <a:ext cx="2328862" cy="669925"/>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800"/>
              <a:buChar char="•"/>
            </a:pPr>
            <a:r>
              <a:rPr lang="sv-SE" sz="2800" b="1">
                <a:solidFill>
                  <a:srgbClr val="0070C0"/>
                </a:solidFill>
              </a:rPr>
              <a:t>ISO 19160-1 Conceptual model</a:t>
            </a:r>
            <a:endParaRPr sz="2800" b="1">
              <a:solidFill>
                <a:srgbClr val="0070C0"/>
              </a:solidFill>
            </a:endParaRPr>
          </a:p>
          <a:p>
            <a:pPr marL="342900" lvl="0" indent="-165100" algn="l" rtl="0">
              <a:spcBef>
                <a:spcPts val="560"/>
              </a:spcBef>
              <a:spcAft>
                <a:spcPts val="0"/>
              </a:spcAft>
              <a:buClr>
                <a:schemeClr val="dk1"/>
              </a:buClr>
              <a:buSzPts val="2800"/>
              <a:buNone/>
            </a:pPr>
            <a:endParaRPr sz="2800" b="1">
              <a:solidFill>
                <a:srgbClr val="0070C0"/>
              </a:solidFill>
            </a:endParaRPr>
          </a:p>
          <a:p>
            <a:pPr marL="342900" lvl="0" indent="-342900" algn="l" rtl="0">
              <a:spcBef>
                <a:spcPts val="560"/>
              </a:spcBef>
              <a:spcAft>
                <a:spcPts val="0"/>
              </a:spcAft>
              <a:buClr>
                <a:srgbClr val="0070C0"/>
              </a:buClr>
              <a:buSzPts val="2800"/>
              <a:buChar char="•"/>
            </a:pPr>
            <a:r>
              <a:rPr lang="sv-SE" sz="2800" b="1">
                <a:solidFill>
                  <a:srgbClr val="0070C0"/>
                </a:solidFill>
              </a:rPr>
              <a:t>ISO 19160-3 Data Quality</a:t>
            </a:r>
            <a:endParaRPr sz="2800" b="1">
              <a:solidFill>
                <a:srgbClr val="0070C0"/>
              </a:solidFill>
            </a:endParaRPr>
          </a:p>
          <a:p>
            <a:pPr marL="342900" lvl="0" indent="-165100" algn="l" rtl="0">
              <a:spcBef>
                <a:spcPts val="560"/>
              </a:spcBef>
              <a:spcAft>
                <a:spcPts val="0"/>
              </a:spcAft>
              <a:buClr>
                <a:schemeClr val="dk1"/>
              </a:buClr>
              <a:buSzPts val="2800"/>
              <a:buNone/>
            </a:pPr>
            <a:endParaRPr sz="2800" b="1">
              <a:solidFill>
                <a:srgbClr val="0070C0"/>
              </a:solidFill>
            </a:endParaRPr>
          </a:p>
          <a:p>
            <a:pPr marL="342900" lvl="0" indent="-342900" algn="l" rtl="0">
              <a:spcBef>
                <a:spcPts val="560"/>
              </a:spcBef>
              <a:spcAft>
                <a:spcPts val="0"/>
              </a:spcAft>
              <a:buClr>
                <a:srgbClr val="0070C0"/>
              </a:buClr>
              <a:buSzPts val="2800"/>
              <a:buChar char="•"/>
            </a:pPr>
            <a:r>
              <a:rPr lang="sv-SE" sz="2800" b="1">
                <a:solidFill>
                  <a:srgbClr val="0070C0"/>
                </a:solidFill>
              </a:rPr>
              <a:t>ISO 19160-4 Rendering on mail items</a:t>
            </a:r>
            <a:endParaRPr sz="2800" b="1">
              <a:solidFill>
                <a:srgbClr val="0070C0"/>
              </a:solidFill>
            </a:endParaRPr>
          </a:p>
          <a:p>
            <a:pPr marL="342900" lvl="0" indent="-165100" algn="l" rtl="0">
              <a:spcBef>
                <a:spcPts val="560"/>
              </a:spcBef>
              <a:spcAft>
                <a:spcPts val="0"/>
              </a:spcAft>
              <a:buClr>
                <a:schemeClr val="dk1"/>
              </a:buClr>
              <a:buSzPts val="2800"/>
              <a:buNone/>
            </a:pPr>
            <a:endParaRPr sz="2800" b="1">
              <a:solidFill>
                <a:srgbClr val="0070C0"/>
              </a:solidFill>
            </a:endParaRPr>
          </a:p>
          <a:p>
            <a:pPr marL="342900" lvl="0" indent="-342900" algn="l" rtl="0">
              <a:spcBef>
                <a:spcPts val="560"/>
              </a:spcBef>
              <a:spcAft>
                <a:spcPts val="0"/>
              </a:spcAft>
              <a:buClr>
                <a:srgbClr val="0070C0"/>
              </a:buClr>
              <a:buSzPts val="2800"/>
              <a:buChar char="•"/>
            </a:pPr>
            <a:r>
              <a:rPr lang="sv-SE" sz="2800" b="1">
                <a:solidFill>
                  <a:srgbClr val="0070C0"/>
                </a:solidFill>
              </a:rPr>
              <a:t>ISO 19160-6 Profile interchange</a:t>
            </a:r>
            <a:endParaRPr sz="2800" b="1">
              <a:solidFill>
                <a:srgbClr val="0070C0"/>
              </a:solidFill>
            </a:endParaRPr>
          </a:p>
          <a:p>
            <a:pPr marL="342900" lvl="0" indent="-165100" algn="l" rtl="0">
              <a:spcBef>
                <a:spcPts val="560"/>
              </a:spcBef>
              <a:spcAft>
                <a:spcPts val="0"/>
              </a:spcAft>
              <a:buClr>
                <a:schemeClr val="dk1"/>
              </a:buClr>
              <a:buSzPts val="2800"/>
              <a:buNone/>
            </a:pPr>
            <a:endParaRPr sz="2800" b="1">
              <a:solidFill>
                <a:srgbClr val="0070C0"/>
              </a:solidFill>
            </a:endParaRPr>
          </a:p>
        </p:txBody>
      </p:sp>
      <p:sp>
        <p:nvSpPr>
          <p:cNvPr id="486" name="Google Shape;486;p33"/>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sv-SE" sz="1400">
                <a:solidFill>
                  <a:schemeClr val="dk1"/>
                </a:solidFill>
                <a:latin typeface="Arial"/>
                <a:ea typeface="Arial"/>
                <a:cs typeface="Arial"/>
                <a:sym typeface="Arial"/>
              </a:rPr>
              <a:t>40</a:t>
            </a:fld>
            <a:endParaRPr sz="1400">
              <a:solidFill>
                <a:schemeClr val="dk1"/>
              </a:solidFill>
              <a:latin typeface="Arial"/>
              <a:ea typeface="Arial"/>
              <a:cs typeface="Arial"/>
              <a:sym typeface="Arial"/>
            </a:endParaRPr>
          </a:p>
        </p:txBody>
      </p:sp>
      <p:sp>
        <p:nvSpPr>
          <p:cNvPr id="487" name="Google Shape;487;p33"/>
          <p:cNvSpPr/>
          <p:nvPr/>
        </p:nvSpPr>
        <p:spPr>
          <a:xfrm>
            <a:off x="6437614" y="3298229"/>
            <a:ext cx="2659062" cy="1430439"/>
          </a:xfrm>
          <a:prstGeom prst="rect">
            <a:avLst/>
          </a:prstGeom>
          <a:solidFill>
            <a:srgbClr val="FFFFFF"/>
          </a:solidFill>
          <a:ln w="9525" cap="flat" cmpd="sng">
            <a:solidFill>
              <a:schemeClr val="dk1"/>
            </a:solidFill>
            <a:prstDash val="solid"/>
            <a:miter lim="800000"/>
            <a:headEnd type="none" w="sm" len="sm"/>
            <a:tailEnd type="none" w="sm" len="sm"/>
          </a:ln>
          <a:effectLst>
            <a:outerShdw blurRad="50800" dist="38100" dir="2700000" algn="tl" rotWithShape="0">
              <a:srgbClr val="808080">
                <a:alpha val="39607"/>
              </a:srgbClr>
            </a:outerShdw>
          </a:effectLst>
        </p:spPr>
        <p:txBody>
          <a:bodyPr spcFirstLastPara="1" wrap="square" lIns="91425" tIns="45700" rIns="91425" bIns="45700" anchor="b" anchorCtr="0">
            <a:noAutofit/>
          </a:bodyPr>
          <a:lstStyle/>
          <a:p>
            <a:pPr marL="50800" marR="0" lvl="0" indent="0" algn="l" rtl="0">
              <a:spcBef>
                <a:spcPts val="0"/>
              </a:spcBef>
              <a:spcAft>
                <a:spcPts val="0"/>
              </a:spcAft>
              <a:buNone/>
            </a:pPr>
            <a:r>
              <a:rPr lang="sv-SE" sz="1600">
                <a:solidFill>
                  <a:srgbClr val="0F243E"/>
                </a:solidFill>
                <a:latin typeface="Arial"/>
                <a:ea typeface="Arial"/>
                <a:cs typeface="Arial"/>
                <a:sym typeface="Arial"/>
              </a:rPr>
              <a:t>Mr Joe Soap</a:t>
            </a:r>
            <a:endParaRPr/>
          </a:p>
          <a:p>
            <a:pPr marL="50800" marR="0" lvl="0" indent="0" algn="l" rtl="0">
              <a:spcBef>
                <a:spcPts val="0"/>
              </a:spcBef>
              <a:spcAft>
                <a:spcPts val="0"/>
              </a:spcAft>
              <a:buNone/>
            </a:pPr>
            <a:r>
              <a:rPr lang="sv-SE" sz="1600">
                <a:solidFill>
                  <a:srgbClr val="0F243E"/>
                </a:solidFill>
                <a:latin typeface="Arial"/>
                <a:ea typeface="Arial"/>
                <a:cs typeface="Arial"/>
                <a:sym typeface="Arial"/>
              </a:rPr>
              <a:t>392 Nelson Mandela Dr</a:t>
            </a:r>
            <a:endParaRPr sz="1600">
              <a:solidFill>
                <a:srgbClr val="0F243E"/>
              </a:solidFill>
              <a:latin typeface="Arial"/>
              <a:ea typeface="Arial"/>
              <a:cs typeface="Arial"/>
              <a:sym typeface="Arial"/>
            </a:endParaRPr>
          </a:p>
          <a:p>
            <a:pPr marL="50800" marR="0" lvl="0" indent="0" algn="l" rtl="0">
              <a:spcBef>
                <a:spcPts val="0"/>
              </a:spcBef>
              <a:spcAft>
                <a:spcPts val="0"/>
              </a:spcAft>
              <a:buNone/>
            </a:pPr>
            <a:r>
              <a:rPr lang="sv-SE" sz="1600">
                <a:solidFill>
                  <a:srgbClr val="0F243E"/>
                </a:solidFill>
                <a:latin typeface="Arial"/>
                <a:ea typeface="Arial"/>
                <a:cs typeface="Arial"/>
                <a:sym typeface="Arial"/>
              </a:rPr>
              <a:t>ZA-0087 Polokwane</a:t>
            </a:r>
            <a:endParaRPr sz="1600">
              <a:solidFill>
                <a:srgbClr val="0F243E"/>
              </a:solidFill>
              <a:latin typeface="Arial"/>
              <a:ea typeface="Arial"/>
              <a:cs typeface="Arial"/>
              <a:sym typeface="Arial"/>
            </a:endParaRPr>
          </a:p>
        </p:txBody>
      </p:sp>
      <p:sp>
        <p:nvSpPr>
          <p:cNvPr id="488" name="Google Shape;488;p33"/>
          <p:cNvSpPr/>
          <p:nvPr/>
        </p:nvSpPr>
        <p:spPr>
          <a:xfrm>
            <a:off x="8568566" y="3404414"/>
            <a:ext cx="363537" cy="454025"/>
          </a:xfrm>
          <a:prstGeom prst="rect">
            <a:avLst/>
          </a:prstGeom>
          <a:solidFill>
            <a:srgbClr val="93B3D7"/>
          </a:solidFill>
          <a:ln w="25400" cap="flat" cmpd="sng">
            <a:solidFill>
              <a:srgbClr val="395E8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33"/>
          <p:cNvSpPr txBox="1">
            <a:spLocks noGrp="1"/>
          </p:cNvSpPr>
          <p:nvPr>
            <p:ph type="title"/>
          </p:nvPr>
        </p:nvSpPr>
        <p:spPr>
          <a:xfrm>
            <a:off x="421611" y="3048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Addressing</a:t>
            </a:r>
            <a:endParaRPr/>
          </a:p>
        </p:txBody>
      </p:sp>
      <p:sp>
        <p:nvSpPr>
          <p:cNvPr id="490" name="Google Shape;490;p33"/>
          <p:cNvSpPr/>
          <p:nvPr/>
        </p:nvSpPr>
        <p:spPr>
          <a:xfrm rot="718501">
            <a:off x="4775442" y="2624308"/>
            <a:ext cx="1574316" cy="623567"/>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chemeClr val="lt1"/>
                </a:solidFill>
                <a:latin typeface="Arial"/>
                <a:ea typeface="Arial"/>
                <a:cs typeface="Arial"/>
                <a:sym typeface="Arial"/>
              </a:rPr>
              <a:t>SOON PUBLISHED</a:t>
            </a:r>
            <a:endParaRPr/>
          </a:p>
        </p:txBody>
      </p:sp>
      <p:sp>
        <p:nvSpPr>
          <p:cNvPr id="491" name="Google Shape;491;p33"/>
          <p:cNvSpPr/>
          <p:nvPr/>
        </p:nvSpPr>
        <p:spPr>
          <a:xfrm rot="524982">
            <a:off x="5601400" y="4800107"/>
            <a:ext cx="1607592" cy="633111"/>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chemeClr val="lt1"/>
                </a:solidFill>
                <a:latin typeface="Arial"/>
                <a:ea typeface="Arial"/>
                <a:cs typeface="Arial"/>
                <a:sym typeface="Arial"/>
              </a:rPr>
              <a:t>IN PROGRESS</a:t>
            </a:r>
            <a:endParaRPr/>
          </a:p>
        </p:txBody>
      </p:sp>
      <p:pic>
        <p:nvPicPr>
          <p:cNvPr id="492" name="Google Shape;492;p33"/>
          <p:cNvPicPr preferRelativeResize="0"/>
          <p:nvPr/>
        </p:nvPicPr>
        <p:blipFill rotWithShape="1">
          <a:blip r:embed="rId3">
            <a:alphaModFix/>
          </a:blip>
          <a:srcRect/>
          <a:stretch/>
        </p:blipFill>
        <p:spPr>
          <a:xfrm>
            <a:off x="0" y="24254"/>
            <a:ext cx="1396105" cy="1499746"/>
          </a:xfrm>
          <a:prstGeom prst="rect">
            <a:avLst/>
          </a:prstGeom>
          <a:noFill/>
          <a:ln>
            <a:noFill/>
          </a:ln>
        </p:spPr>
      </p:pic>
      <p:sp>
        <p:nvSpPr>
          <p:cNvPr id="493" name="Google Shape;493;p33"/>
          <p:cNvSpPr/>
          <p:nvPr/>
        </p:nvSpPr>
        <p:spPr>
          <a:xfrm>
            <a:off x="6261781" y="239166"/>
            <a:ext cx="2818032"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600" b="1">
                <a:solidFill>
                  <a:schemeClr val="dk1"/>
                </a:solidFill>
                <a:latin typeface="Calibri"/>
                <a:ea typeface="Calibri"/>
                <a:cs typeface="Calibri"/>
                <a:sym typeface="Calibri"/>
              </a:rPr>
              <a:t>What is an address?</a:t>
            </a:r>
            <a:endParaRPr/>
          </a:p>
          <a:p>
            <a:pPr marL="0" marR="0" lvl="0" indent="0" algn="l" rtl="0">
              <a:spcBef>
                <a:spcPts val="0"/>
              </a:spcBef>
              <a:spcAft>
                <a:spcPts val="0"/>
              </a:spcAft>
              <a:buNone/>
            </a:pPr>
            <a:r>
              <a:rPr lang="sv-SE" sz="1600">
                <a:solidFill>
                  <a:schemeClr val="dk1"/>
                </a:solidFill>
                <a:latin typeface="Calibri"/>
                <a:ea typeface="Calibri"/>
                <a:cs typeface="Calibri"/>
                <a:sym typeface="Calibri"/>
              </a:rPr>
              <a:t>Classes or types: </a:t>
            </a:r>
            <a:r>
              <a:rPr lang="sv-SE" sz="1600" i="1">
                <a:solidFill>
                  <a:srgbClr val="0000FF"/>
                </a:solidFill>
                <a:latin typeface="Calibri"/>
                <a:ea typeface="Calibri"/>
                <a:cs typeface="Calibri"/>
                <a:sym typeface="Calibri"/>
              </a:rPr>
              <a:t>street address, box address…</a:t>
            </a:r>
            <a:endParaRPr/>
          </a:p>
          <a:p>
            <a:pPr marL="0" marR="0" lvl="0" indent="0" algn="l" rtl="0">
              <a:spcBef>
                <a:spcPts val="0"/>
              </a:spcBef>
              <a:spcAft>
                <a:spcPts val="0"/>
              </a:spcAft>
              <a:buNone/>
            </a:pPr>
            <a:r>
              <a:rPr lang="sv-SE" sz="1600">
                <a:solidFill>
                  <a:schemeClr val="dk1"/>
                </a:solidFill>
                <a:latin typeface="Calibri"/>
                <a:ea typeface="Calibri"/>
                <a:cs typeface="Calibri"/>
                <a:sym typeface="Calibri"/>
              </a:rPr>
              <a:t>Components: </a:t>
            </a:r>
            <a:r>
              <a:rPr lang="sv-SE" sz="1600" i="1">
                <a:solidFill>
                  <a:srgbClr val="0000FF"/>
                </a:solidFill>
                <a:latin typeface="Calibri"/>
                <a:ea typeface="Calibri"/>
                <a:cs typeface="Calibri"/>
                <a:sym typeface="Calibri"/>
              </a:rPr>
              <a:t>street number, street name, place name…</a:t>
            </a:r>
            <a:endParaRPr/>
          </a:p>
        </p:txBody>
      </p:sp>
      <p:sp>
        <p:nvSpPr>
          <p:cNvPr id="494" name="Google Shape;494;p33"/>
          <p:cNvSpPr/>
          <p:nvPr/>
        </p:nvSpPr>
        <p:spPr>
          <a:xfrm>
            <a:off x="6740548" y="1753871"/>
            <a:ext cx="2436860" cy="10772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600" b="1">
                <a:solidFill>
                  <a:schemeClr val="dk1"/>
                </a:solidFill>
                <a:latin typeface="Calibri"/>
                <a:ea typeface="Calibri"/>
                <a:cs typeface="Calibri"/>
                <a:sym typeface="Calibri"/>
              </a:rPr>
              <a:t>Values or names</a:t>
            </a:r>
            <a:endParaRPr/>
          </a:p>
          <a:p>
            <a:pPr marL="0" marR="0" lvl="0" indent="0" algn="l" rtl="0">
              <a:spcBef>
                <a:spcPts val="0"/>
              </a:spcBef>
              <a:spcAft>
                <a:spcPts val="0"/>
              </a:spcAft>
              <a:buNone/>
            </a:pPr>
            <a:r>
              <a:rPr lang="sv-SE" sz="1600" i="1">
                <a:solidFill>
                  <a:schemeClr val="dk1"/>
                </a:solidFill>
                <a:latin typeface="Calibri"/>
                <a:ea typeface="Calibri"/>
                <a:cs typeface="Calibri"/>
                <a:sym typeface="Calibri"/>
              </a:rPr>
              <a:t>Street number=</a:t>
            </a:r>
            <a:r>
              <a:rPr lang="sv-SE" sz="1600" i="1">
                <a:solidFill>
                  <a:srgbClr val="0000FF"/>
                </a:solidFill>
                <a:latin typeface="Calibri"/>
                <a:ea typeface="Calibri"/>
                <a:cs typeface="Calibri"/>
                <a:sym typeface="Calibri"/>
              </a:rPr>
              <a:t>392</a:t>
            </a:r>
            <a:r>
              <a:rPr lang="sv-SE" sz="1600" i="1">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sv-SE" sz="1600" i="1">
                <a:solidFill>
                  <a:schemeClr val="dk1"/>
                </a:solidFill>
                <a:latin typeface="Calibri"/>
                <a:ea typeface="Calibri"/>
                <a:cs typeface="Calibri"/>
                <a:sym typeface="Calibri"/>
              </a:rPr>
              <a:t>Street name=</a:t>
            </a:r>
            <a:r>
              <a:rPr lang="sv-SE" sz="1600" i="1">
                <a:solidFill>
                  <a:srgbClr val="0000FF"/>
                </a:solidFill>
                <a:latin typeface="Calibri"/>
                <a:ea typeface="Calibri"/>
                <a:cs typeface="Calibri"/>
                <a:sym typeface="Calibri"/>
              </a:rPr>
              <a:t>Church Street </a:t>
            </a:r>
            <a:endParaRPr/>
          </a:p>
          <a:p>
            <a:pPr marL="0" marR="0" lvl="0" indent="0" algn="l" rtl="0">
              <a:spcBef>
                <a:spcPts val="0"/>
              </a:spcBef>
              <a:spcAft>
                <a:spcPts val="0"/>
              </a:spcAft>
              <a:buNone/>
            </a:pPr>
            <a:r>
              <a:rPr lang="sv-SE" sz="1600" i="1">
                <a:solidFill>
                  <a:schemeClr val="dk1"/>
                </a:solidFill>
                <a:latin typeface="Calibri"/>
                <a:ea typeface="Calibri"/>
                <a:cs typeface="Calibri"/>
                <a:sym typeface="Calibri"/>
              </a:rPr>
              <a:t>Place name=</a:t>
            </a:r>
            <a:r>
              <a:rPr lang="sv-SE" sz="1600" i="1">
                <a:solidFill>
                  <a:srgbClr val="0000FF"/>
                </a:solidFill>
                <a:latin typeface="Calibri"/>
                <a:ea typeface="Calibri"/>
                <a:cs typeface="Calibri"/>
                <a:sym typeface="Calibri"/>
              </a:rPr>
              <a:t>Pretoria</a:t>
            </a:r>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34"/>
          <p:cNvPicPr preferRelativeResize="0"/>
          <p:nvPr/>
        </p:nvPicPr>
        <p:blipFill rotWithShape="1">
          <a:blip r:embed="rId3">
            <a:alphaModFix/>
          </a:blip>
          <a:srcRect/>
          <a:stretch/>
        </p:blipFill>
        <p:spPr>
          <a:xfrm>
            <a:off x="0" y="26351"/>
            <a:ext cx="1394224" cy="1500450"/>
          </a:xfrm>
          <a:prstGeom prst="rect">
            <a:avLst/>
          </a:prstGeom>
          <a:noFill/>
          <a:ln>
            <a:noFill/>
          </a:ln>
        </p:spPr>
      </p:pic>
      <p:sp>
        <p:nvSpPr>
          <p:cNvPr id="500" name="Google Shape;500;p34"/>
          <p:cNvSpPr txBox="1">
            <a:spLocks noGrp="1"/>
          </p:cNvSpPr>
          <p:nvPr>
            <p:ph type="title"/>
          </p:nvPr>
        </p:nvSpPr>
        <p:spPr>
          <a:xfrm>
            <a:off x="385536" y="371624"/>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Addressing – </a:t>
            </a:r>
            <a:br>
              <a:rPr lang="sv-SE" sz="3200" b="1">
                <a:solidFill>
                  <a:srgbClr val="0070C0"/>
                </a:solidFill>
              </a:rPr>
            </a:br>
            <a:r>
              <a:rPr lang="sv-SE" sz="3200" b="1">
                <a:solidFill>
                  <a:srgbClr val="0070C0"/>
                </a:solidFill>
              </a:rPr>
              <a:t>How to assign addresses</a:t>
            </a:r>
            <a:endParaRPr/>
          </a:p>
        </p:txBody>
      </p:sp>
      <p:sp>
        <p:nvSpPr>
          <p:cNvPr id="501" name="Google Shape;501;p34"/>
          <p:cNvSpPr txBox="1">
            <a:spLocks noGrp="1"/>
          </p:cNvSpPr>
          <p:nvPr>
            <p:ph type="body" idx="1"/>
          </p:nvPr>
        </p:nvSpPr>
        <p:spPr>
          <a:xfrm>
            <a:off x="457200" y="1600200"/>
            <a:ext cx="8394700" cy="41878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800"/>
              <a:buChar char="•"/>
            </a:pPr>
            <a:r>
              <a:rPr lang="sv-SE" sz="2800" b="1">
                <a:solidFill>
                  <a:srgbClr val="0070C0"/>
                </a:solidFill>
              </a:rPr>
              <a:t>ISO 19160-2 Address Assignment</a:t>
            </a:r>
            <a:endParaRPr/>
          </a:p>
          <a:p>
            <a:pPr marL="742950" lvl="1" indent="-285750" algn="l" rtl="0">
              <a:spcBef>
                <a:spcPts val="480"/>
              </a:spcBef>
              <a:spcAft>
                <a:spcPts val="0"/>
              </a:spcAft>
              <a:buClr>
                <a:srgbClr val="0070C0"/>
              </a:buClr>
              <a:buSzPts val="2400"/>
              <a:buChar char="–"/>
            </a:pPr>
            <a:r>
              <a:rPr lang="sv-SE" sz="2400">
                <a:solidFill>
                  <a:srgbClr val="0070C0"/>
                </a:solidFill>
              </a:rPr>
              <a:t>Similar to ISO 9000, specifies good practice</a:t>
            </a:r>
            <a:endParaRPr/>
          </a:p>
          <a:p>
            <a:pPr marL="742950" lvl="1" indent="-285750" algn="l" rtl="0">
              <a:spcBef>
                <a:spcPts val="480"/>
              </a:spcBef>
              <a:spcAft>
                <a:spcPts val="0"/>
              </a:spcAft>
              <a:buClr>
                <a:srgbClr val="0070C0"/>
              </a:buClr>
              <a:buSzPts val="2400"/>
              <a:buChar char="–"/>
            </a:pPr>
            <a:r>
              <a:rPr lang="sv-SE" sz="2400">
                <a:solidFill>
                  <a:srgbClr val="0070C0"/>
                </a:solidFill>
              </a:rPr>
              <a:t>Useful as tender or funding requirement</a:t>
            </a:r>
            <a:endParaRPr/>
          </a:p>
        </p:txBody>
      </p:sp>
      <p:sp>
        <p:nvSpPr>
          <p:cNvPr id="502" name="Google Shape;502;p34"/>
          <p:cNvSpPr txBox="1">
            <a:spLocks noGrp="1"/>
          </p:cNvSpPr>
          <p:nvPr>
            <p:ph type="sldNum" idx="12"/>
          </p:nvPr>
        </p:nvSpPr>
        <p:spPr>
          <a:xfrm>
            <a:off x="7086600" y="6356350"/>
            <a:ext cx="914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sv-SE" sz="1400">
                <a:solidFill>
                  <a:srgbClr val="000000"/>
                </a:solidFill>
                <a:latin typeface="Arial"/>
                <a:ea typeface="Arial"/>
                <a:cs typeface="Arial"/>
                <a:sym typeface="Arial"/>
              </a:rPr>
              <a:t>41</a:t>
            </a:fld>
            <a:endParaRPr sz="1400">
              <a:solidFill>
                <a:srgbClr val="000000"/>
              </a:solidFill>
              <a:latin typeface="Arial"/>
              <a:ea typeface="Arial"/>
              <a:cs typeface="Arial"/>
              <a:sym typeface="Arial"/>
            </a:endParaRPr>
          </a:p>
        </p:txBody>
      </p:sp>
      <p:pic>
        <p:nvPicPr>
          <p:cNvPr id="503" name="Google Shape;503;p34"/>
          <p:cNvPicPr preferRelativeResize="0"/>
          <p:nvPr/>
        </p:nvPicPr>
        <p:blipFill rotWithShape="1">
          <a:blip r:embed="rId4">
            <a:alphaModFix/>
          </a:blip>
          <a:srcRect/>
          <a:stretch/>
        </p:blipFill>
        <p:spPr>
          <a:xfrm>
            <a:off x="6957581" y="2061619"/>
            <a:ext cx="963839" cy="963839"/>
          </a:xfrm>
          <a:prstGeom prst="rect">
            <a:avLst/>
          </a:prstGeom>
          <a:noFill/>
          <a:ln>
            <a:noFill/>
          </a:ln>
        </p:spPr>
      </p:pic>
      <p:pic>
        <p:nvPicPr>
          <p:cNvPr id="504" name="Google Shape;504;p34"/>
          <p:cNvPicPr preferRelativeResize="0"/>
          <p:nvPr/>
        </p:nvPicPr>
        <p:blipFill rotWithShape="1">
          <a:blip r:embed="rId5">
            <a:alphaModFix/>
          </a:blip>
          <a:srcRect/>
          <a:stretch/>
        </p:blipFill>
        <p:spPr>
          <a:xfrm>
            <a:off x="1609579" y="3317478"/>
            <a:ext cx="2678939" cy="1508920"/>
          </a:xfrm>
          <a:prstGeom prst="rect">
            <a:avLst/>
          </a:prstGeom>
          <a:noFill/>
          <a:ln>
            <a:noFill/>
          </a:ln>
          <a:effectLst>
            <a:outerShdw blurRad="292100" dist="139700" dir="2700000" algn="tl" rotWithShape="0">
              <a:srgbClr val="333333">
                <a:alpha val="64705"/>
              </a:srgbClr>
            </a:outerShdw>
          </a:effectLst>
        </p:spPr>
      </p:pic>
      <p:pic>
        <p:nvPicPr>
          <p:cNvPr id="505" name="Google Shape;505;p34"/>
          <p:cNvPicPr preferRelativeResize="0"/>
          <p:nvPr/>
        </p:nvPicPr>
        <p:blipFill rotWithShape="1">
          <a:blip r:embed="rId6">
            <a:alphaModFix/>
          </a:blip>
          <a:srcRect t="40546" r="45929" b="11889"/>
          <a:stretch/>
        </p:blipFill>
        <p:spPr>
          <a:xfrm>
            <a:off x="4706195" y="3272916"/>
            <a:ext cx="2380405" cy="1571399"/>
          </a:xfrm>
          <a:prstGeom prst="rect">
            <a:avLst/>
          </a:prstGeom>
          <a:noFill/>
          <a:ln>
            <a:noFill/>
          </a:ln>
          <a:effectLst>
            <a:outerShdw blurRad="292100" dist="139700" dir="2700000" algn="tl" rotWithShape="0">
              <a:srgbClr val="333333">
                <a:alpha val="64705"/>
              </a:srgbClr>
            </a:outerShdw>
          </a:effectLst>
        </p:spPr>
      </p:pic>
      <p:sp>
        <p:nvSpPr>
          <p:cNvPr id="506" name="Google Shape;506;p34"/>
          <p:cNvSpPr txBox="1"/>
          <p:nvPr/>
        </p:nvSpPr>
        <p:spPr>
          <a:xfrm>
            <a:off x="5258222" y="3838149"/>
            <a:ext cx="127635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800">
                <a:solidFill>
                  <a:schemeClr val="dk1"/>
                </a:solidFill>
                <a:latin typeface="Arial"/>
                <a:ea typeface="Arial"/>
                <a:cs typeface="Arial"/>
                <a:sym typeface="Arial"/>
              </a:rPr>
              <a:t>1257.3393</a:t>
            </a:r>
            <a:endParaRPr/>
          </a:p>
        </p:txBody>
      </p:sp>
      <p:sp>
        <p:nvSpPr>
          <p:cNvPr id="507" name="Google Shape;507;p34"/>
          <p:cNvSpPr/>
          <p:nvPr/>
        </p:nvSpPr>
        <p:spPr>
          <a:xfrm>
            <a:off x="3828206" y="3887788"/>
            <a:ext cx="1219200" cy="368300"/>
          </a:xfrm>
          <a:prstGeom prst="rightArrow">
            <a:avLst>
              <a:gd name="adj1" fmla="val 50000"/>
              <a:gd name="adj2" fmla="val 50000"/>
            </a:avLst>
          </a:prstGeom>
          <a:solidFill>
            <a:srgbClr val="B6DDE7"/>
          </a:solidFill>
          <a:ln w="25400" cap="flat" cmpd="sng">
            <a:solidFill>
              <a:srgbClr val="A5A5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34"/>
          <p:cNvSpPr/>
          <p:nvPr/>
        </p:nvSpPr>
        <p:spPr>
          <a:xfrm rot="669910">
            <a:off x="6897994" y="189290"/>
            <a:ext cx="2046853" cy="724677"/>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2000">
                <a:solidFill>
                  <a:schemeClr val="lt1"/>
                </a:solidFill>
                <a:latin typeface="Arial"/>
                <a:ea typeface="Arial"/>
                <a:cs typeface="Arial"/>
                <a:sym typeface="Arial"/>
              </a:rPr>
              <a:t>PLANNING STAGE</a:t>
            </a:r>
            <a:endParaRPr/>
          </a:p>
        </p:txBody>
      </p:sp>
      <p:sp>
        <p:nvSpPr>
          <p:cNvPr id="509" name="Google Shape;509;p34"/>
          <p:cNvSpPr/>
          <p:nvPr/>
        </p:nvSpPr>
        <p:spPr>
          <a:xfrm>
            <a:off x="3382890" y="5286869"/>
            <a:ext cx="2678938"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sv-SE" sz="4000" b="1" i="1">
                <a:solidFill>
                  <a:srgbClr val="C00000"/>
                </a:solidFill>
                <a:latin typeface="Calibri"/>
                <a:ea typeface="Calibri"/>
                <a:cs typeface="Calibri"/>
                <a:sym typeface="Calibri"/>
              </a:rPr>
              <a:t>Participate!</a:t>
            </a:r>
            <a:endParaRPr sz="4000">
              <a:solidFill>
                <a:srgbClr val="C00000"/>
              </a:solidFill>
              <a:latin typeface="Calibri"/>
              <a:ea typeface="Calibri"/>
              <a:cs typeface="Calibri"/>
              <a:sym typeface="Calibri"/>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Geodesy Standards</a:t>
            </a:r>
            <a:endParaRPr/>
          </a:p>
        </p:txBody>
      </p:sp>
      <p:sp>
        <p:nvSpPr>
          <p:cNvPr id="516" name="Google Shape;516;p35"/>
          <p:cNvSpPr txBox="1">
            <a:spLocks noGrp="1"/>
          </p:cNvSpPr>
          <p:nvPr>
            <p:ph type="body" idx="1"/>
          </p:nvPr>
        </p:nvSpPr>
        <p:spPr>
          <a:xfrm>
            <a:off x="457200" y="1597842"/>
            <a:ext cx="7467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rgbClr val="0070C0"/>
              </a:buClr>
              <a:buSzPts val="1850"/>
              <a:buChar char="•"/>
            </a:pPr>
            <a:r>
              <a:rPr lang="sv-SE" sz="1850">
                <a:solidFill>
                  <a:srgbClr val="0070C0"/>
                </a:solidFill>
              </a:rPr>
              <a:t>Revision of ISO 6709 Standard representation of geographic point location by coordinates</a:t>
            </a:r>
            <a:endParaRPr/>
          </a:p>
          <a:p>
            <a:pPr marL="342900" lvl="0" indent="-342900" algn="l" rtl="0">
              <a:lnSpc>
                <a:spcPct val="80000"/>
              </a:lnSpc>
              <a:spcBef>
                <a:spcPts val="370"/>
              </a:spcBef>
              <a:spcAft>
                <a:spcPts val="0"/>
              </a:spcAft>
              <a:buClr>
                <a:srgbClr val="0070C0"/>
              </a:buClr>
              <a:buSzPts val="1850"/>
              <a:buChar char="•"/>
            </a:pPr>
            <a:r>
              <a:rPr lang="sv-SE" sz="1850">
                <a:solidFill>
                  <a:srgbClr val="0070C0"/>
                </a:solidFill>
              </a:rPr>
              <a:t>ISO 19162 Well-known text representation of coordinate reference systems</a:t>
            </a:r>
            <a:endParaRPr/>
          </a:p>
          <a:p>
            <a:pPr marL="742950" lvl="1" indent="-285750" algn="l" rtl="0">
              <a:lnSpc>
                <a:spcPct val="80000"/>
              </a:lnSpc>
              <a:spcBef>
                <a:spcPts val="333"/>
              </a:spcBef>
              <a:spcAft>
                <a:spcPts val="0"/>
              </a:spcAft>
              <a:buClr>
                <a:srgbClr val="0070C0"/>
              </a:buClr>
              <a:buSzPts val="1665"/>
              <a:buChar char="–"/>
            </a:pPr>
            <a:r>
              <a:rPr lang="sv-SE" sz="1665" i="1">
                <a:solidFill>
                  <a:srgbClr val="0070C0"/>
                </a:solidFill>
              </a:rPr>
              <a:t>The state-of-the-art encoding of coordinate references</a:t>
            </a:r>
            <a:endParaRPr/>
          </a:p>
          <a:p>
            <a:pPr marL="342900" lvl="0" indent="-342900" algn="l" rtl="0">
              <a:lnSpc>
                <a:spcPct val="80000"/>
              </a:lnSpc>
              <a:spcBef>
                <a:spcPts val="555"/>
              </a:spcBef>
              <a:spcAft>
                <a:spcPts val="0"/>
              </a:spcAft>
              <a:buClr>
                <a:srgbClr val="0070C0"/>
              </a:buClr>
              <a:buSzPts val="2775"/>
              <a:buChar char="•"/>
            </a:pPr>
            <a:r>
              <a:rPr lang="sv-SE" sz="2775" b="1">
                <a:solidFill>
                  <a:srgbClr val="0070C0"/>
                </a:solidFill>
              </a:rPr>
              <a:t>ISO 19111 Spatial referencing by coordinates</a:t>
            </a:r>
            <a:endParaRPr/>
          </a:p>
          <a:p>
            <a:pPr marL="742950" lvl="1" indent="-285750" algn="l" rtl="0">
              <a:lnSpc>
                <a:spcPct val="80000"/>
              </a:lnSpc>
              <a:spcBef>
                <a:spcPts val="481"/>
              </a:spcBef>
              <a:spcAft>
                <a:spcPts val="0"/>
              </a:spcAft>
              <a:buClr>
                <a:srgbClr val="0070C0"/>
              </a:buClr>
              <a:buSzPts val="2405"/>
              <a:buChar char="–"/>
            </a:pPr>
            <a:r>
              <a:rPr lang="sv-SE" sz="2405" i="1">
                <a:solidFill>
                  <a:srgbClr val="0070C0"/>
                </a:solidFill>
              </a:rPr>
              <a:t>The state-of-the-art description and model for positions</a:t>
            </a:r>
            <a:endParaRPr/>
          </a:p>
          <a:p>
            <a:pPr marL="342900" lvl="0" indent="-342900" algn="l" rtl="0">
              <a:lnSpc>
                <a:spcPct val="80000"/>
              </a:lnSpc>
              <a:spcBef>
                <a:spcPts val="518"/>
              </a:spcBef>
              <a:spcAft>
                <a:spcPts val="0"/>
              </a:spcAft>
              <a:buClr>
                <a:srgbClr val="0070C0"/>
              </a:buClr>
              <a:buSzPts val="2590"/>
              <a:buChar char="•"/>
            </a:pPr>
            <a:r>
              <a:rPr lang="sv-SE" sz="2590" b="1">
                <a:solidFill>
                  <a:srgbClr val="0070C0"/>
                </a:solidFill>
              </a:rPr>
              <a:t>ISO 19161-1 International Terrestrial Reference System (ITRS)</a:t>
            </a:r>
            <a:endParaRPr/>
          </a:p>
          <a:p>
            <a:pPr marL="742950" lvl="1" indent="-285750" algn="l" rtl="0">
              <a:lnSpc>
                <a:spcPct val="80000"/>
              </a:lnSpc>
              <a:spcBef>
                <a:spcPts val="444"/>
              </a:spcBef>
              <a:spcAft>
                <a:spcPts val="0"/>
              </a:spcAft>
              <a:buClr>
                <a:srgbClr val="0070C0"/>
              </a:buClr>
              <a:buSzPts val="2220"/>
              <a:buChar char="–"/>
            </a:pPr>
            <a:r>
              <a:rPr lang="sv-SE" sz="2220" i="1">
                <a:solidFill>
                  <a:srgbClr val="0070C0"/>
                </a:solidFill>
              </a:rPr>
              <a:t>Essential for the consistent realization of International Terrestrial Reference Frame (ITRF) and the Global Geodetic Reference Frame (GGRF)</a:t>
            </a:r>
            <a:endParaRPr/>
          </a:p>
          <a:p>
            <a:pPr marL="457200" lvl="1" indent="0" algn="ctr" rtl="0">
              <a:lnSpc>
                <a:spcPct val="80000"/>
              </a:lnSpc>
              <a:spcBef>
                <a:spcPts val="351"/>
              </a:spcBef>
              <a:spcAft>
                <a:spcPts val="0"/>
              </a:spcAft>
              <a:buClr>
                <a:srgbClr val="0070C0"/>
              </a:buClr>
              <a:buSzPts val="1757"/>
              <a:buNone/>
            </a:pPr>
            <a:r>
              <a:rPr lang="sv-SE" sz="1757" i="1">
                <a:solidFill>
                  <a:srgbClr val="0070C0"/>
                </a:solidFill>
              </a:rPr>
              <a:t>Ref. to UN General Assembly resolution A/RES/69/266 on GGRF for SDG</a:t>
            </a:r>
            <a:endParaRPr/>
          </a:p>
          <a:p>
            <a:pPr marL="742950" lvl="1" indent="-144780" algn="l" rtl="0">
              <a:lnSpc>
                <a:spcPct val="80000"/>
              </a:lnSpc>
              <a:spcBef>
                <a:spcPts val="444"/>
              </a:spcBef>
              <a:spcAft>
                <a:spcPts val="0"/>
              </a:spcAft>
              <a:buClr>
                <a:schemeClr val="dk1"/>
              </a:buClr>
              <a:buSzPts val="2220"/>
              <a:buNone/>
            </a:pPr>
            <a:endParaRPr sz="2220" i="1">
              <a:solidFill>
                <a:srgbClr val="0070C0"/>
              </a:solidFill>
            </a:endParaRPr>
          </a:p>
          <a:p>
            <a:pPr marL="342900" lvl="0" indent="-178435" algn="l" rtl="0">
              <a:lnSpc>
                <a:spcPct val="80000"/>
              </a:lnSpc>
              <a:spcBef>
                <a:spcPts val="518"/>
              </a:spcBef>
              <a:spcAft>
                <a:spcPts val="0"/>
              </a:spcAft>
              <a:buClr>
                <a:schemeClr val="dk1"/>
              </a:buClr>
              <a:buSzPts val="2590"/>
              <a:buNone/>
            </a:pPr>
            <a:endParaRPr sz="2590">
              <a:solidFill>
                <a:srgbClr val="0070C0"/>
              </a:solidFill>
            </a:endParaRPr>
          </a:p>
          <a:p>
            <a:pPr marL="742950" lvl="1" indent="-121284" algn="l" rtl="0">
              <a:lnSpc>
                <a:spcPct val="80000"/>
              </a:lnSpc>
              <a:spcBef>
                <a:spcPts val="518"/>
              </a:spcBef>
              <a:spcAft>
                <a:spcPts val="0"/>
              </a:spcAft>
              <a:buClr>
                <a:schemeClr val="dk1"/>
              </a:buClr>
              <a:buSzPts val="2590"/>
              <a:buNone/>
            </a:pPr>
            <a:endParaRPr sz="2590">
              <a:solidFill>
                <a:srgbClr val="0070C0"/>
              </a:solidFill>
            </a:endParaRPr>
          </a:p>
          <a:p>
            <a:pPr marL="742950" lvl="1" indent="-121284" algn="l" rtl="0">
              <a:lnSpc>
                <a:spcPct val="80000"/>
              </a:lnSpc>
              <a:spcBef>
                <a:spcPts val="518"/>
              </a:spcBef>
              <a:spcAft>
                <a:spcPts val="0"/>
              </a:spcAft>
              <a:buClr>
                <a:schemeClr val="dk1"/>
              </a:buClr>
              <a:buSzPts val="2590"/>
              <a:buNone/>
            </a:pPr>
            <a:endParaRPr sz="2590">
              <a:solidFill>
                <a:srgbClr val="0070C0"/>
              </a:solidFill>
            </a:endParaRPr>
          </a:p>
        </p:txBody>
      </p:sp>
      <p:sp>
        <p:nvSpPr>
          <p:cNvPr id="517" name="Google Shape;517;p35"/>
          <p:cNvSpPr/>
          <p:nvPr/>
        </p:nvSpPr>
        <p:spPr>
          <a:xfrm rot="669910">
            <a:off x="7287745" y="4405699"/>
            <a:ext cx="1838702" cy="585882"/>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chemeClr val="lt1"/>
                </a:solidFill>
                <a:latin typeface="Arial"/>
                <a:ea typeface="Arial"/>
                <a:cs typeface="Arial"/>
                <a:sym typeface="Arial"/>
              </a:rPr>
              <a:t>IN </a:t>
            </a:r>
            <a:r>
              <a:rPr lang="sv-SE" sz="2000">
                <a:solidFill>
                  <a:schemeClr val="lt1"/>
                </a:solidFill>
                <a:latin typeface="Arial"/>
                <a:ea typeface="Arial"/>
                <a:cs typeface="Arial"/>
                <a:sym typeface="Arial"/>
              </a:rPr>
              <a:t>PROGRESS</a:t>
            </a:r>
            <a:endParaRPr sz="1800">
              <a:solidFill>
                <a:schemeClr val="lt1"/>
              </a:solidFill>
              <a:latin typeface="Arial"/>
              <a:ea typeface="Arial"/>
              <a:cs typeface="Arial"/>
              <a:sym typeface="Arial"/>
            </a:endParaRPr>
          </a:p>
        </p:txBody>
      </p:sp>
      <p:pic>
        <p:nvPicPr>
          <p:cNvPr id="518" name="Google Shape;518;p35"/>
          <p:cNvPicPr preferRelativeResize="0"/>
          <p:nvPr/>
        </p:nvPicPr>
        <p:blipFill rotWithShape="1">
          <a:blip r:embed="rId3">
            <a:alphaModFix/>
          </a:blip>
          <a:srcRect/>
          <a:stretch/>
        </p:blipFill>
        <p:spPr>
          <a:xfrm>
            <a:off x="0" y="0"/>
            <a:ext cx="1406101" cy="1597842"/>
          </a:xfrm>
          <a:prstGeom prst="rect">
            <a:avLst/>
          </a:prstGeom>
          <a:noFill/>
          <a:ln>
            <a:noFill/>
          </a:ln>
        </p:spPr>
      </p:pic>
      <p:sp>
        <p:nvSpPr>
          <p:cNvPr id="519" name="Google Shape;519;p35"/>
          <p:cNvSpPr/>
          <p:nvPr/>
        </p:nvSpPr>
        <p:spPr>
          <a:xfrm rot="669910">
            <a:off x="7035723" y="3511021"/>
            <a:ext cx="1892403" cy="569103"/>
          </a:xfrm>
          <a:prstGeom prst="roundRect">
            <a:avLst>
              <a:gd name="adj" fmla="val 16667"/>
            </a:avLst>
          </a:prstGeom>
          <a:solidFill>
            <a:schemeClr val="accent2"/>
          </a:soli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800">
                <a:solidFill>
                  <a:schemeClr val="lt1"/>
                </a:solidFill>
                <a:latin typeface="Arial"/>
                <a:ea typeface="Arial"/>
                <a:cs typeface="Arial"/>
                <a:sym typeface="Arial"/>
              </a:rPr>
              <a:t>REVISED</a:t>
            </a:r>
            <a:endParaRPr/>
          </a:p>
          <a:p>
            <a:pPr marL="0" marR="0" lvl="0" indent="0" algn="ctr" rtl="0">
              <a:spcBef>
                <a:spcPts val="0"/>
              </a:spcBef>
              <a:spcAft>
                <a:spcPts val="0"/>
              </a:spcAft>
              <a:buNone/>
            </a:pPr>
            <a:r>
              <a:rPr lang="sv-SE" sz="1800">
                <a:solidFill>
                  <a:schemeClr val="lt1"/>
                </a:solidFill>
                <a:latin typeface="Arial"/>
                <a:ea typeface="Arial"/>
                <a:cs typeface="Arial"/>
                <a:sym typeface="Arial"/>
              </a:rPr>
              <a:t>MODERNIZED</a:t>
            </a:r>
            <a:endParaRPr/>
          </a:p>
        </p:txBody>
      </p:sp>
      <p:sp>
        <p:nvSpPr>
          <p:cNvPr id="520" name="Google Shape;520;p35"/>
          <p:cNvSpPr/>
          <p:nvPr/>
        </p:nvSpPr>
        <p:spPr>
          <a:xfrm rot="669910">
            <a:off x="7476735" y="1952082"/>
            <a:ext cx="1295717" cy="513677"/>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400">
                <a:solidFill>
                  <a:schemeClr val="lt1"/>
                </a:solidFill>
                <a:latin typeface="Arial"/>
                <a:ea typeface="Arial"/>
                <a:cs typeface="Arial"/>
                <a:sym typeface="Arial"/>
              </a:rPr>
              <a:t>IN PROGRESS</a:t>
            </a:r>
            <a:endParaRPr/>
          </a:p>
        </p:txBody>
      </p:sp>
      <p:sp>
        <p:nvSpPr>
          <p:cNvPr id="521" name="Google Shape;521;p35"/>
          <p:cNvSpPr/>
          <p:nvPr/>
        </p:nvSpPr>
        <p:spPr>
          <a:xfrm rot="669910">
            <a:off x="7396709" y="2479072"/>
            <a:ext cx="1270939" cy="322047"/>
          </a:xfrm>
          <a:prstGeom prst="roundRect">
            <a:avLst>
              <a:gd name="adj" fmla="val 16667"/>
            </a:avLst>
          </a:prstGeom>
          <a:solidFill>
            <a:schemeClr val="accent2"/>
          </a:soli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1600">
                <a:solidFill>
                  <a:schemeClr val="lt1"/>
                </a:solidFill>
                <a:latin typeface="Arial"/>
                <a:ea typeface="Arial"/>
                <a:cs typeface="Arial"/>
                <a:sym typeface="Arial"/>
              </a:rPr>
              <a:t>REVISED</a:t>
            </a:r>
            <a:endParaRPr/>
          </a:p>
        </p:txBody>
      </p:sp>
      <p:pic>
        <p:nvPicPr>
          <p:cNvPr id="522" name="Google Shape;522;p35"/>
          <p:cNvPicPr preferRelativeResize="0"/>
          <p:nvPr/>
        </p:nvPicPr>
        <p:blipFill rotWithShape="1">
          <a:blip r:embed="rId4">
            <a:alphaModFix/>
          </a:blip>
          <a:srcRect/>
          <a:stretch/>
        </p:blipFill>
        <p:spPr>
          <a:xfrm>
            <a:off x="7164390" y="15378"/>
            <a:ext cx="1920406" cy="1853345"/>
          </a:xfrm>
          <a:prstGeom prst="rect">
            <a:avLst/>
          </a:prstGeom>
          <a:noFill/>
          <a:ln>
            <a:noFill/>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ISO Geodetic Registry</a:t>
            </a:r>
            <a:br>
              <a:rPr lang="sv-SE" sz="3200" b="1">
                <a:solidFill>
                  <a:srgbClr val="0070C0"/>
                </a:solidFill>
              </a:rPr>
            </a:br>
            <a:r>
              <a:rPr lang="sv-SE" sz="3200" u="sng">
                <a:solidFill>
                  <a:srgbClr val="0070C0"/>
                </a:solidFill>
                <a:hlinkClick r:id="rId3"/>
              </a:rPr>
              <a:t>https://registry.isotc211.org</a:t>
            </a:r>
            <a:endParaRPr sz="3200" b="1">
              <a:solidFill>
                <a:srgbClr val="0070C0"/>
              </a:solidFill>
            </a:endParaRPr>
          </a:p>
        </p:txBody>
      </p:sp>
      <p:sp>
        <p:nvSpPr>
          <p:cNvPr id="529" name="Google Shape;529;p36"/>
          <p:cNvSpPr txBox="1">
            <a:spLocks noGrp="1"/>
          </p:cNvSpPr>
          <p:nvPr>
            <p:ph type="body" idx="1"/>
          </p:nvPr>
        </p:nvSpPr>
        <p:spPr>
          <a:xfrm>
            <a:off x="457200" y="1617598"/>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70C0"/>
              </a:buClr>
              <a:buSzPts val="2800"/>
              <a:buChar char="•"/>
            </a:pPr>
            <a:r>
              <a:rPr lang="sv-SE" sz="2800">
                <a:solidFill>
                  <a:srgbClr val="0070C0"/>
                </a:solidFill>
              </a:rPr>
              <a:t>The Registry is an authorized, quality assured, international register for coordinate reference systems &amp; transformations, and accessible by an on-line system. </a:t>
            </a:r>
            <a:br>
              <a:rPr lang="sv-SE" sz="2800">
                <a:solidFill>
                  <a:srgbClr val="0070C0"/>
                </a:solidFill>
              </a:rPr>
            </a:br>
            <a:r>
              <a:rPr lang="sv-SE" sz="2800">
                <a:solidFill>
                  <a:srgbClr val="0070C0"/>
                </a:solidFill>
              </a:rPr>
              <a:t>Conforms to </a:t>
            </a:r>
            <a:r>
              <a:rPr lang="sv-SE" sz="2800" b="1">
                <a:solidFill>
                  <a:srgbClr val="0070C0"/>
                </a:solidFill>
              </a:rPr>
              <a:t>ISO 19127 Geodetic register </a:t>
            </a:r>
            <a:r>
              <a:rPr lang="sv-SE" sz="2800">
                <a:solidFill>
                  <a:srgbClr val="0070C0"/>
                </a:solidFill>
              </a:rPr>
              <a:t>and other ISO standards. Control body of geodetic experts.</a:t>
            </a:r>
            <a:endParaRPr/>
          </a:p>
          <a:p>
            <a:pPr marL="0" lvl="0" indent="0" algn="ctr" rtl="0">
              <a:spcBef>
                <a:spcPts val="360"/>
              </a:spcBef>
              <a:spcAft>
                <a:spcPts val="0"/>
              </a:spcAft>
              <a:buClr>
                <a:srgbClr val="0070C0"/>
              </a:buClr>
              <a:buSzPts val="1800"/>
              <a:buNone/>
            </a:pPr>
            <a:r>
              <a:rPr lang="sv-SE" sz="1800" i="1">
                <a:solidFill>
                  <a:srgbClr val="0070C0"/>
                </a:solidFill>
              </a:rPr>
              <a:t>“Recognizing the development of ISO 19161-1 ITRS, </a:t>
            </a:r>
            <a:r>
              <a:rPr lang="sv-SE" sz="1800" i="1">
                <a:solidFill>
                  <a:srgbClr val="C00000"/>
                </a:solidFill>
              </a:rPr>
              <a:t>the Sub-Committee urges Member States to record their national reference frame details</a:t>
            </a:r>
            <a:r>
              <a:rPr lang="sv-SE" sz="1800" i="1">
                <a:solidFill>
                  <a:srgbClr val="0070C0"/>
                </a:solidFill>
              </a:rPr>
              <a:t>, and its alignment to the ITRF, in the ISO Geodetic Register” (UN-GGIM SC Geodesy, Nov 2018)</a:t>
            </a:r>
            <a:endParaRPr sz="2000">
              <a:solidFill>
                <a:srgbClr val="0070C0"/>
              </a:solidFill>
            </a:endParaRPr>
          </a:p>
          <a:p>
            <a:pPr marL="0" lvl="0" indent="0" algn="ctr" rtl="0">
              <a:spcBef>
                <a:spcPts val="640"/>
              </a:spcBef>
              <a:spcAft>
                <a:spcPts val="0"/>
              </a:spcAft>
              <a:buClr>
                <a:srgbClr val="C00000"/>
              </a:buClr>
              <a:buSzPts val="3200"/>
              <a:buNone/>
            </a:pPr>
            <a:r>
              <a:rPr lang="sv-SE" b="1" i="1">
                <a:solidFill>
                  <a:srgbClr val="C00000"/>
                </a:solidFill>
              </a:rPr>
              <a:t>Register - it is free! Use it!</a:t>
            </a:r>
            <a:endParaRPr>
              <a:solidFill>
                <a:srgbClr val="C00000"/>
              </a:solidFill>
            </a:endParaRPr>
          </a:p>
        </p:txBody>
      </p:sp>
      <p:sp>
        <p:nvSpPr>
          <p:cNvPr id="530" name="Google Shape;530;p36"/>
          <p:cNvSpPr/>
          <p:nvPr/>
        </p:nvSpPr>
        <p:spPr>
          <a:xfrm rot="669910">
            <a:off x="6522120" y="359716"/>
            <a:ext cx="2448242" cy="705322"/>
          </a:xfrm>
          <a:prstGeom prst="roundRect">
            <a:avLst>
              <a:gd name="adj" fmla="val 16667"/>
            </a:avLst>
          </a:prstGeom>
          <a:solidFill>
            <a:schemeClr val="accent2"/>
          </a:soli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2000">
                <a:solidFill>
                  <a:schemeClr val="lt1"/>
                </a:solidFill>
                <a:latin typeface="Arial"/>
                <a:ea typeface="Arial"/>
                <a:cs typeface="Arial"/>
                <a:sym typeface="Arial"/>
              </a:rPr>
              <a:t>PUBLICALLY RELEASED 2019</a:t>
            </a:r>
            <a:endParaRPr/>
          </a:p>
        </p:txBody>
      </p:sp>
      <p:pic>
        <p:nvPicPr>
          <p:cNvPr id="531" name="Google Shape;531;p36"/>
          <p:cNvPicPr preferRelativeResize="0"/>
          <p:nvPr/>
        </p:nvPicPr>
        <p:blipFill rotWithShape="1">
          <a:blip r:embed="rId4">
            <a:alphaModFix/>
          </a:blip>
          <a:srcRect/>
          <a:stretch/>
        </p:blipFill>
        <p:spPr>
          <a:xfrm>
            <a:off x="0" y="-1463"/>
            <a:ext cx="1408298" cy="1597290"/>
          </a:xfrm>
          <a:prstGeom prst="rect">
            <a:avLst/>
          </a:prstGeom>
          <a:noFill/>
          <a:ln>
            <a:noFill/>
          </a:ln>
        </p:spPr>
      </p:pic>
      <p:pic>
        <p:nvPicPr>
          <p:cNvPr id="532" name="Google Shape;532;p36"/>
          <p:cNvPicPr preferRelativeResize="0"/>
          <p:nvPr/>
        </p:nvPicPr>
        <p:blipFill rotWithShape="1">
          <a:blip r:embed="rId5">
            <a:alphaModFix/>
          </a:blip>
          <a:srcRect/>
          <a:stretch/>
        </p:blipFill>
        <p:spPr>
          <a:xfrm>
            <a:off x="7543800" y="4900882"/>
            <a:ext cx="1143000" cy="1099868"/>
          </a:xfrm>
          <a:prstGeom prst="rect">
            <a:avLst/>
          </a:prstGeom>
          <a:noFill/>
          <a:ln>
            <a:noFill/>
          </a:ln>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Geodesy Standards</a:t>
            </a:r>
            <a:endParaRPr/>
          </a:p>
        </p:txBody>
      </p:sp>
      <p:sp>
        <p:nvSpPr>
          <p:cNvPr id="538" name="Google Shape;538;p37"/>
          <p:cNvSpPr txBox="1">
            <a:spLocks noGrp="1"/>
          </p:cNvSpPr>
          <p:nvPr>
            <p:ph type="body" idx="1"/>
          </p:nvPr>
        </p:nvSpPr>
        <p:spPr>
          <a:xfrm>
            <a:off x="457200" y="1646237"/>
            <a:ext cx="7467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800"/>
              <a:buChar char="•"/>
            </a:pPr>
            <a:r>
              <a:rPr lang="sv-SE" sz="2800" b="1">
                <a:solidFill>
                  <a:srgbClr val="0070C0"/>
                </a:solidFill>
              </a:rPr>
              <a:t>ISO 19170  Discrete Global Grid Systems (DGGS)</a:t>
            </a:r>
            <a:endParaRPr/>
          </a:p>
          <a:p>
            <a:pPr marL="742950" lvl="1" indent="-285750" algn="l" rtl="0">
              <a:spcBef>
                <a:spcPts val="480"/>
              </a:spcBef>
              <a:spcAft>
                <a:spcPts val="0"/>
              </a:spcAft>
              <a:buClr>
                <a:srgbClr val="0070C0"/>
              </a:buClr>
              <a:buSzPts val="2400"/>
              <a:buChar char="–"/>
            </a:pPr>
            <a:r>
              <a:rPr lang="sv-SE" sz="2400" i="1">
                <a:solidFill>
                  <a:srgbClr val="0070C0"/>
                </a:solidFill>
              </a:rPr>
              <a:t>Foreseen use for Statistic purposes in various applications, e.g. land use</a:t>
            </a:r>
            <a:endParaRPr sz="2400" b="1" i="1">
              <a:solidFill>
                <a:srgbClr val="0070C0"/>
              </a:solidFill>
            </a:endParaRPr>
          </a:p>
          <a:p>
            <a:pPr marL="342900" lvl="0" indent="-165100" algn="l" rtl="0">
              <a:spcBef>
                <a:spcPts val="560"/>
              </a:spcBef>
              <a:spcAft>
                <a:spcPts val="0"/>
              </a:spcAft>
              <a:buClr>
                <a:schemeClr val="dk1"/>
              </a:buClr>
              <a:buSzPts val="2800"/>
              <a:buNone/>
            </a:pPr>
            <a:endParaRPr sz="2800">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a:p>
            <a:pPr marL="742950" lvl="1" indent="-107950" algn="l" rtl="0">
              <a:spcBef>
                <a:spcPts val="560"/>
              </a:spcBef>
              <a:spcAft>
                <a:spcPts val="0"/>
              </a:spcAft>
              <a:buClr>
                <a:schemeClr val="dk1"/>
              </a:buClr>
              <a:buSzPts val="2800"/>
              <a:buNone/>
            </a:pPr>
            <a:endParaRPr>
              <a:solidFill>
                <a:srgbClr val="0070C0"/>
              </a:solidFill>
            </a:endParaRPr>
          </a:p>
        </p:txBody>
      </p:sp>
      <p:sp>
        <p:nvSpPr>
          <p:cNvPr id="539" name="Google Shape;539;p37"/>
          <p:cNvSpPr/>
          <p:nvPr/>
        </p:nvSpPr>
        <p:spPr>
          <a:xfrm rot="669910">
            <a:off x="7015374" y="770599"/>
            <a:ext cx="1838702" cy="688392"/>
          </a:xfrm>
          <a:prstGeom prst="roundRect">
            <a:avLst>
              <a:gd name="adj" fmla="val 16667"/>
            </a:avLst>
          </a:prstGeom>
          <a:gradFill>
            <a:gsLst>
              <a:gs pos="0">
                <a:srgbClr val="2020A6"/>
              </a:gs>
              <a:gs pos="20000">
                <a:srgbClr val="2222A3"/>
              </a:gs>
              <a:gs pos="100000">
                <a:srgbClr val="18187C"/>
              </a:gs>
            </a:gsLst>
            <a:lin ang="5400000" scaled="0"/>
          </a:gradFill>
          <a:ln w="9525" cap="flat" cmpd="sng">
            <a:solidFill>
              <a:srgbClr val="2F2F98"/>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sv-SE" sz="2000">
                <a:solidFill>
                  <a:schemeClr val="lt1"/>
                </a:solidFill>
                <a:latin typeface="Arial"/>
                <a:ea typeface="Arial"/>
                <a:cs typeface="Arial"/>
                <a:sym typeface="Arial"/>
              </a:rPr>
              <a:t>IN PROGRESS</a:t>
            </a:r>
            <a:endParaRPr/>
          </a:p>
        </p:txBody>
      </p:sp>
      <p:pic>
        <p:nvPicPr>
          <p:cNvPr id="540" name="Google Shape;540;p37"/>
          <p:cNvPicPr preferRelativeResize="0"/>
          <p:nvPr/>
        </p:nvPicPr>
        <p:blipFill rotWithShape="1">
          <a:blip r:embed="rId3">
            <a:alphaModFix/>
          </a:blip>
          <a:srcRect/>
          <a:stretch/>
        </p:blipFill>
        <p:spPr>
          <a:xfrm>
            <a:off x="0" y="2910"/>
            <a:ext cx="1408298" cy="1597290"/>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25620C-4B85-BA43-900D-74B6FD3A9C0B}"/>
              </a:ext>
            </a:extLst>
          </p:cNvPr>
          <p:cNvSpPr>
            <a:spLocks noGrp="1"/>
          </p:cNvSpPr>
          <p:nvPr>
            <p:ph type="title"/>
          </p:nvPr>
        </p:nvSpPr>
        <p:spPr>
          <a:xfrm>
            <a:off x="364836" y="80674"/>
            <a:ext cx="8229600" cy="1143000"/>
          </a:xfrm>
        </p:spPr>
        <p:txBody>
          <a:bodyPr>
            <a:normAutofit fontScale="90000"/>
          </a:bodyPr>
          <a:lstStyle/>
          <a:p>
            <a:r>
              <a:rPr lang="en-US"/>
              <a:t>OGC Marine Limits &amp; Boundaries</a:t>
            </a:r>
            <a:br>
              <a:rPr lang="en-US"/>
            </a:br>
            <a:r>
              <a:rPr lang="en-US"/>
              <a:t>Pilot</a:t>
            </a:r>
          </a:p>
        </p:txBody>
      </p:sp>
      <p:sp>
        <p:nvSpPr>
          <p:cNvPr id="5" name="Text Placeholder 4">
            <a:extLst>
              <a:ext uri="{FF2B5EF4-FFF2-40B4-BE49-F238E27FC236}">
                <a16:creationId xmlns:a16="http://schemas.microsoft.com/office/drawing/2014/main" id="{6E4155B0-0DA9-D142-8BDE-B051BFCFFB30}"/>
              </a:ext>
            </a:extLst>
          </p:cNvPr>
          <p:cNvSpPr>
            <a:spLocks noGrp="1"/>
          </p:cNvSpPr>
          <p:nvPr>
            <p:ph type="body" idx="1"/>
          </p:nvPr>
        </p:nvSpPr>
        <p:spPr>
          <a:xfrm>
            <a:off x="191729" y="1223674"/>
            <a:ext cx="8952271" cy="4708525"/>
          </a:xfrm>
        </p:spPr>
        <p:txBody>
          <a:bodyPr>
            <a:normAutofit/>
          </a:bodyPr>
          <a:lstStyle/>
          <a:p>
            <a:pPr marL="0" indent="0">
              <a:buNone/>
            </a:pPr>
            <a:r>
              <a:rPr lang="en-US" sz="2800"/>
              <a:t>The pilot will </a:t>
            </a:r>
            <a:r>
              <a:rPr lang="en-US" sz="2800" b="1"/>
              <a:t>advance</a:t>
            </a:r>
            <a:r>
              <a:rPr lang="en-US" sz="2800"/>
              <a:t> </a:t>
            </a:r>
            <a:r>
              <a:rPr lang="en-US" sz="2800" b="1"/>
              <a:t>the implementation of the IHO S-121 Maritime Limits and Boundaries Standard, </a:t>
            </a:r>
            <a:r>
              <a:rPr lang="en-US" sz="2800"/>
              <a:t>which is an essential extension of the IHO S-100 Universal Hydrographic Data Model</a:t>
            </a:r>
          </a:p>
          <a:p>
            <a:pPr indent="-457200"/>
            <a:r>
              <a:rPr lang="en-US" sz="2800"/>
              <a:t>Develop supporting data model and architecture (OGC/ISO GML)</a:t>
            </a:r>
          </a:p>
          <a:p>
            <a:pPr indent="-457200"/>
            <a:r>
              <a:rPr lang="en-US" sz="2800"/>
              <a:t>Implement operational prototypes to support the creation, management, integration, dissemination and onward use of official data for maritime baselines, limits, zones and boundaries. </a:t>
            </a:r>
          </a:p>
        </p:txBody>
      </p:sp>
    </p:spTree>
    <p:extLst>
      <p:ext uri="{BB962C8B-B14F-4D97-AF65-F5344CB8AC3E}">
        <p14:creationId xmlns:p14="http://schemas.microsoft.com/office/powerpoint/2010/main" val="37055274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0AFF-59C3-44DB-939C-8277DE7C940B}"/>
              </a:ext>
            </a:extLst>
          </p:cNvPr>
          <p:cNvSpPr>
            <a:spLocks noGrp="1"/>
          </p:cNvSpPr>
          <p:nvPr>
            <p:ph type="title"/>
          </p:nvPr>
        </p:nvSpPr>
        <p:spPr/>
        <p:txBody>
          <a:bodyPr/>
          <a:lstStyle/>
          <a:p>
            <a:r>
              <a:rPr lang="en-US"/>
              <a:t>Goal</a:t>
            </a:r>
          </a:p>
        </p:txBody>
      </p:sp>
      <p:sp>
        <p:nvSpPr>
          <p:cNvPr id="3" name="Text Placeholder 2">
            <a:extLst>
              <a:ext uri="{FF2B5EF4-FFF2-40B4-BE49-F238E27FC236}">
                <a16:creationId xmlns:a16="http://schemas.microsoft.com/office/drawing/2014/main" id="{E737CC9F-9432-45E3-B1DB-1FB3B648963E}"/>
              </a:ext>
            </a:extLst>
          </p:cNvPr>
          <p:cNvSpPr>
            <a:spLocks noGrp="1"/>
          </p:cNvSpPr>
          <p:nvPr>
            <p:ph type="body" idx="1"/>
          </p:nvPr>
        </p:nvSpPr>
        <p:spPr>
          <a:xfrm>
            <a:off x="325582" y="1304636"/>
            <a:ext cx="8492836" cy="4525963"/>
          </a:xfrm>
        </p:spPr>
        <p:txBody>
          <a:bodyPr>
            <a:normAutofit lnSpcReduction="10000"/>
          </a:bodyPr>
          <a:lstStyle/>
          <a:p>
            <a:pPr marL="0" indent="0">
              <a:buNone/>
            </a:pPr>
            <a:r>
              <a:rPr lang="en-US" b="1"/>
              <a:t>Focus on demonstrating the ability to support:</a:t>
            </a:r>
          </a:p>
          <a:p>
            <a:pPr lvl="1">
              <a:spcBef>
                <a:spcPts val="1200"/>
              </a:spcBef>
            </a:pPr>
            <a:r>
              <a:rPr lang="en-US" b="1"/>
              <a:t>Country level publication</a:t>
            </a:r>
            <a:r>
              <a:rPr lang="en-US"/>
              <a:t>, as a national obligation, of their maritime baselines, limits and boundaries </a:t>
            </a:r>
          </a:p>
          <a:p>
            <a:pPr lvl="1">
              <a:spcBef>
                <a:spcPts val="1200"/>
              </a:spcBef>
            </a:pPr>
            <a:r>
              <a:rPr lang="en-US"/>
              <a:t>Standards-based geospatial </a:t>
            </a:r>
            <a:r>
              <a:rPr lang="en-US" b="1"/>
              <a:t>interoperability between suppliers, users and partners</a:t>
            </a:r>
            <a:r>
              <a:rPr lang="en-US"/>
              <a:t>, within and across governments, public and commercial users </a:t>
            </a:r>
          </a:p>
          <a:p>
            <a:pPr lvl="1">
              <a:spcBef>
                <a:spcPts val="1200"/>
              </a:spcBef>
            </a:pPr>
            <a:r>
              <a:rPr lang="en-US"/>
              <a:t>Facilitating </a:t>
            </a:r>
            <a:r>
              <a:rPr lang="en-US" b="1"/>
              <a:t>strategic awareness and operational decision making </a:t>
            </a:r>
            <a:r>
              <a:rPr lang="en-US"/>
              <a:t>in the maritime environment supporting good governance and effective and efficient operations </a:t>
            </a:r>
          </a:p>
          <a:p>
            <a:endParaRPr lang="en-US"/>
          </a:p>
        </p:txBody>
      </p:sp>
    </p:spTree>
    <p:extLst>
      <p:ext uri="{BB962C8B-B14F-4D97-AF65-F5344CB8AC3E}">
        <p14:creationId xmlns:p14="http://schemas.microsoft.com/office/powerpoint/2010/main" val="1372711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8ED0D9-ED34-4D4E-B267-3DD316EAD5AE}"/>
              </a:ext>
            </a:extLst>
          </p:cNvPr>
          <p:cNvPicPr>
            <a:picLocks noChangeAspect="1"/>
          </p:cNvPicPr>
          <p:nvPr/>
        </p:nvPicPr>
        <p:blipFill>
          <a:blip r:embed="rId2"/>
          <a:stretch>
            <a:fillRect/>
          </a:stretch>
        </p:blipFill>
        <p:spPr>
          <a:xfrm>
            <a:off x="4165600" y="1903306"/>
            <a:ext cx="4928260" cy="2792429"/>
          </a:xfrm>
          <a:prstGeom prst="rect">
            <a:avLst/>
          </a:prstGeom>
        </p:spPr>
      </p:pic>
      <p:sp>
        <p:nvSpPr>
          <p:cNvPr id="6" name="Rectangle 5">
            <a:extLst>
              <a:ext uri="{FF2B5EF4-FFF2-40B4-BE49-F238E27FC236}">
                <a16:creationId xmlns:a16="http://schemas.microsoft.com/office/drawing/2014/main" id="{D27248ED-8573-8040-890D-D6E20423E518}"/>
              </a:ext>
            </a:extLst>
          </p:cNvPr>
          <p:cNvSpPr/>
          <p:nvPr/>
        </p:nvSpPr>
        <p:spPr>
          <a:xfrm>
            <a:off x="4485340" y="4695735"/>
            <a:ext cx="3174267" cy="1200329"/>
          </a:xfrm>
          <a:prstGeom prst="rect">
            <a:avLst/>
          </a:prstGeom>
        </p:spPr>
        <p:txBody>
          <a:bodyPr wrap="none">
            <a:spAutoFit/>
          </a:bodyPr>
          <a:lstStyle/>
          <a:p>
            <a:r>
              <a:rPr lang="en-US" sz="2400">
                <a:hlinkClick r:id="rId3"/>
              </a:rPr>
              <a:t>Main Page</a:t>
            </a:r>
            <a:endParaRPr lang="en-US" sz="2400"/>
          </a:p>
          <a:p>
            <a:endParaRPr lang="en-US" sz="2400"/>
          </a:p>
          <a:p>
            <a:r>
              <a:rPr lang="en-US" sz="2400">
                <a:hlinkClick r:id="rId4"/>
              </a:rPr>
              <a:t>Call for Participation</a:t>
            </a:r>
            <a:endParaRPr lang="en-US" sz="2400"/>
          </a:p>
        </p:txBody>
      </p:sp>
      <p:sp>
        <p:nvSpPr>
          <p:cNvPr id="5" name="Title 4">
            <a:extLst>
              <a:ext uri="{FF2B5EF4-FFF2-40B4-BE49-F238E27FC236}">
                <a16:creationId xmlns:a16="http://schemas.microsoft.com/office/drawing/2014/main" id="{1F401106-5A1D-4CDC-9F4E-93DBB92DE1B1}"/>
              </a:ext>
            </a:extLst>
          </p:cNvPr>
          <p:cNvSpPr>
            <a:spLocks noGrp="1"/>
          </p:cNvSpPr>
          <p:nvPr>
            <p:ph type="title"/>
          </p:nvPr>
        </p:nvSpPr>
        <p:spPr/>
        <p:txBody>
          <a:bodyPr/>
          <a:lstStyle/>
          <a:p>
            <a:r>
              <a:rPr lang="en-US"/>
              <a:t>OGC Maritime Limits &amp; Boundaries </a:t>
            </a:r>
          </a:p>
        </p:txBody>
      </p:sp>
      <p:sp>
        <p:nvSpPr>
          <p:cNvPr id="7" name="Text Placeholder 6">
            <a:extLst>
              <a:ext uri="{FF2B5EF4-FFF2-40B4-BE49-F238E27FC236}">
                <a16:creationId xmlns:a16="http://schemas.microsoft.com/office/drawing/2014/main" id="{B16CCEBC-6265-4E5F-ABBD-7617D99A57FD}"/>
              </a:ext>
            </a:extLst>
          </p:cNvPr>
          <p:cNvSpPr>
            <a:spLocks noGrp="1"/>
          </p:cNvSpPr>
          <p:nvPr>
            <p:ph type="body" idx="1"/>
          </p:nvPr>
        </p:nvSpPr>
        <p:spPr>
          <a:xfrm>
            <a:off x="110529" y="1166018"/>
            <a:ext cx="3708400" cy="4525963"/>
          </a:xfrm>
        </p:spPr>
        <p:txBody>
          <a:bodyPr>
            <a:normAutofit fontScale="92500"/>
          </a:bodyPr>
          <a:lstStyle/>
          <a:p>
            <a:pPr marL="114300" indent="0">
              <a:buNone/>
            </a:pPr>
            <a:r>
              <a:rPr lang="en-US" sz="3900">
                <a:latin typeface="48b362+SourceSansPro"/>
              </a:rPr>
              <a:t>Sponsors:</a:t>
            </a:r>
          </a:p>
          <a:p>
            <a:pPr indent="-457200"/>
            <a:r>
              <a:rPr lang="en-US" sz="3000">
                <a:latin typeface="48b362+SourceSansPro"/>
              </a:rPr>
              <a:t>Geoscience Australia</a:t>
            </a:r>
          </a:p>
          <a:p>
            <a:pPr indent="-457200"/>
            <a:r>
              <a:rPr lang="en-US" sz="3000">
                <a:latin typeface="48b362+SourceSansPro"/>
              </a:rPr>
              <a:t>Canadian Hydrographic Service</a:t>
            </a:r>
          </a:p>
          <a:p>
            <a:pPr indent="-457200"/>
            <a:r>
              <a:rPr lang="en-US" sz="3000">
                <a:latin typeface="48b362+SourceSansPro"/>
              </a:rPr>
              <a:t>Natural Resources Canada </a:t>
            </a:r>
          </a:p>
          <a:p>
            <a:pPr indent="-457200"/>
            <a:r>
              <a:rPr lang="en-US" sz="3000">
                <a:latin typeface="48b362+SourceSansPro"/>
              </a:rPr>
              <a:t>United Kingdom Hydrographic Office</a:t>
            </a:r>
          </a:p>
          <a:p>
            <a:endParaRPr lang="en-US"/>
          </a:p>
        </p:txBody>
      </p:sp>
    </p:spTree>
    <p:extLst>
      <p:ext uri="{BB962C8B-B14F-4D97-AF65-F5344CB8AC3E}">
        <p14:creationId xmlns:p14="http://schemas.microsoft.com/office/powerpoint/2010/main" val="5503828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FAEBD60-6995-BC4C-A091-4642E63DF488}"/>
              </a:ext>
            </a:extLst>
          </p:cNvPr>
          <p:cNvGraphicFramePr>
            <a:graphicFrameLocks noGrp="1"/>
          </p:cNvGraphicFramePr>
          <p:nvPr/>
        </p:nvGraphicFramePr>
        <p:xfrm>
          <a:off x="801585" y="1017126"/>
          <a:ext cx="8870867" cy="4675704"/>
        </p:xfrm>
        <a:graphic>
          <a:graphicData uri="http://schemas.openxmlformats.org/drawingml/2006/table">
            <a:tbl>
              <a:tblPr/>
              <a:tblGrid>
                <a:gridCol w="3087291">
                  <a:extLst>
                    <a:ext uri="{9D8B030D-6E8A-4147-A177-3AD203B41FA5}">
                      <a16:colId xmlns:a16="http://schemas.microsoft.com/office/drawing/2014/main" val="1529381781"/>
                    </a:ext>
                  </a:extLst>
                </a:gridCol>
                <a:gridCol w="5783576">
                  <a:extLst>
                    <a:ext uri="{9D8B030D-6E8A-4147-A177-3AD203B41FA5}">
                      <a16:colId xmlns:a16="http://schemas.microsoft.com/office/drawing/2014/main" val="30948192"/>
                    </a:ext>
                  </a:extLst>
                </a:gridCol>
              </a:tblGrid>
              <a:tr h="247736">
                <a:tc>
                  <a:txBody>
                    <a:bodyPr/>
                    <a:lstStyle/>
                    <a:p>
                      <a:pPr algn="l" rtl="0" fontAlgn="base"/>
                      <a:r>
                        <a:rPr lang="en-US" sz="2000">
                          <a:effectLst/>
                          <a:latin typeface="inherit"/>
                        </a:rPr>
                        <a:t>Feb 25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u="none" strike="noStrike">
                          <a:solidFill>
                            <a:srgbClr val="2E81C2"/>
                          </a:solidFill>
                          <a:effectLst/>
                          <a:latin typeface="inherit"/>
                          <a:hlinkClick r:id="rId3"/>
                        </a:rPr>
                        <a:t>Call for Participation</a:t>
                      </a:r>
                      <a:endParaRPr lang="en-US" sz="2000">
                        <a:effectLst/>
                        <a:latin typeface="inherit"/>
                      </a:endParaRP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749423782"/>
                  </a:ext>
                </a:extLst>
              </a:tr>
              <a:tr h="247736">
                <a:tc>
                  <a:txBody>
                    <a:bodyPr/>
                    <a:lstStyle/>
                    <a:p>
                      <a:pPr algn="l" rtl="0" fontAlgn="base"/>
                      <a:r>
                        <a:rPr lang="en-US" sz="2000">
                          <a:effectLst/>
                          <a:latin typeface="inherit"/>
                        </a:rPr>
                        <a:t>March 12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u="none" strike="noStrike">
                          <a:solidFill>
                            <a:srgbClr val="2E81C2"/>
                          </a:solidFill>
                          <a:effectLst/>
                          <a:latin typeface="inherit"/>
                          <a:hlinkClick r:id="rId4"/>
                        </a:rPr>
                        <a:t>Clarifications Webinar</a:t>
                      </a:r>
                      <a:endParaRPr lang="en-US" sz="2000">
                        <a:effectLst/>
                        <a:latin typeface="inherit"/>
                      </a:endParaRP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1304894260"/>
                  </a:ext>
                </a:extLst>
              </a:tr>
              <a:tr h="247736">
                <a:tc>
                  <a:txBody>
                    <a:bodyPr/>
                    <a:lstStyle/>
                    <a:p>
                      <a:pPr algn="l" rtl="0" fontAlgn="base"/>
                      <a:r>
                        <a:rPr lang="en-US" sz="2000">
                          <a:effectLst/>
                          <a:latin typeface="inherit"/>
                        </a:rPr>
                        <a:t>Mar 19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a:effectLst/>
                          <a:latin typeface="inherit"/>
                        </a:rPr>
                        <a:t>Response due Call for Participation</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3098283853"/>
                  </a:ext>
                </a:extLst>
              </a:tr>
              <a:tr h="247736">
                <a:tc>
                  <a:txBody>
                    <a:bodyPr/>
                    <a:lstStyle/>
                    <a:p>
                      <a:pPr algn="l" rtl="0" fontAlgn="base"/>
                      <a:r>
                        <a:rPr lang="en-US" sz="2000">
                          <a:effectLst/>
                          <a:latin typeface="inherit"/>
                        </a:rPr>
                        <a:t>Mar 23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a:effectLst/>
                          <a:latin typeface="inherit"/>
                        </a:rPr>
                        <a:t>Selection of Participants and Bidder Notifications</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2653034481"/>
                  </a:ext>
                </a:extLst>
              </a:tr>
              <a:tr h="247736">
                <a:tc>
                  <a:txBody>
                    <a:bodyPr/>
                    <a:lstStyle/>
                    <a:p>
                      <a:pPr algn="l" rtl="0" fontAlgn="base"/>
                      <a:r>
                        <a:rPr lang="en-US" sz="2000">
                          <a:effectLst/>
                          <a:latin typeface="inherit"/>
                        </a:rPr>
                        <a:t>Mar 28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a:effectLst/>
                          <a:latin typeface="inherit"/>
                        </a:rPr>
                        <a:t>Participation Agreements</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248971088"/>
                  </a:ext>
                </a:extLst>
              </a:tr>
              <a:tr h="247736">
                <a:tc>
                  <a:txBody>
                    <a:bodyPr/>
                    <a:lstStyle/>
                    <a:p>
                      <a:pPr algn="l" rtl="0" fontAlgn="base"/>
                      <a:r>
                        <a:rPr lang="en-US" sz="2000">
                          <a:effectLst/>
                          <a:latin typeface="inherit"/>
                        </a:rPr>
                        <a:t>May 14-15 2019 (Ottawa)</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a:effectLst/>
                          <a:latin typeface="inherit"/>
                        </a:rPr>
                        <a:t>Kickoff Phase I</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100636349"/>
                  </a:ext>
                </a:extLst>
              </a:tr>
              <a:tr h="247736">
                <a:tc>
                  <a:txBody>
                    <a:bodyPr/>
                    <a:lstStyle/>
                    <a:p>
                      <a:pPr algn="l" rtl="0" fontAlgn="base"/>
                      <a:r>
                        <a:rPr lang="en-US" sz="2000">
                          <a:effectLst/>
                          <a:latin typeface="inherit"/>
                        </a:rPr>
                        <a:t>Sep 26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a:effectLst/>
                          <a:latin typeface="inherit"/>
                        </a:rPr>
                        <a:t>End Prototype Development Phase 1</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4138894096"/>
                  </a:ext>
                </a:extLst>
              </a:tr>
              <a:tr h="247736">
                <a:tc>
                  <a:txBody>
                    <a:bodyPr/>
                    <a:lstStyle/>
                    <a:p>
                      <a:pPr algn="l" rtl="0" fontAlgn="base"/>
                      <a:r>
                        <a:rPr lang="en-US" sz="2000">
                          <a:effectLst/>
                          <a:latin typeface="inherit"/>
                        </a:rPr>
                        <a:t>Sep 26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a:effectLst/>
                          <a:latin typeface="inherit"/>
                        </a:rPr>
                        <a:t>Draft Report Phase 1</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1638426072"/>
                  </a:ext>
                </a:extLst>
              </a:tr>
              <a:tr h="247736">
                <a:tc>
                  <a:txBody>
                    <a:bodyPr/>
                    <a:lstStyle/>
                    <a:p>
                      <a:pPr algn="l" rtl="0" fontAlgn="base"/>
                      <a:r>
                        <a:rPr lang="en-US" sz="2000">
                          <a:effectLst/>
                          <a:latin typeface="inherit"/>
                        </a:rPr>
                        <a:t>October 2019</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a:effectLst/>
                          <a:latin typeface="inherit"/>
                        </a:rPr>
                        <a:t>Virtual Kickoff Meeting Phase 2</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513351754"/>
                  </a:ext>
                </a:extLst>
              </a:tr>
              <a:tr h="247736">
                <a:tc>
                  <a:txBody>
                    <a:bodyPr/>
                    <a:lstStyle/>
                    <a:p>
                      <a:pPr algn="l" rtl="0" fontAlgn="base"/>
                      <a:r>
                        <a:rPr lang="en-US" sz="2000">
                          <a:effectLst/>
                          <a:latin typeface="inherit"/>
                        </a:rPr>
                        <a:t>Feb 21 2020</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a:effectLst/>
                          <a:latin typeface="inherit"/>
                        </a:rPr>
                        <a:t>Engineering Report</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4028603251"/>
                  </a:ext>
                </a:extLst>
              </a:tr>
              <a:tr h="247736">
                <a:tc>
                  <a:txBody>
                    <a:bodyPr/>
                    <a:lstStyle/>
                    <a:p>
                      <a:pPr algn="l" rtl="0" fontAlgn="base"/>
                      <a:r>
                        <a:rPr lang="en-US" sz="2000">
                          <a:effectLst/>
                          <a:latin typeface="inherit"/>
                        </a:rPr>
                        <a:t>Mar 18 2020</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tc>
                  <a:txBody>
                    <a:bodyPr/>
                    <a:lstStyle/>
                    <a:p>
                      <a:pPr algn="l" rtl="0" fontAlgn="base"/>
                      <a:r>
                        <a:rPr lang="en-US" sz="2000">
                          <a:effectLst/>
                          <a:latin typeface="inherit"/>
                        </a:rPr>
                        <a:t>Demonstration</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743497618"/>
                  </a:ext>
                </a:extLst>
              </a:tr>
              <a:tr h="247736">
                <a:tc>
                  <a:txBody>
                    <a:bodyPr/>
                    <a:lstStyle/>
                    <a:p>
                      <a:pPr algn="l" rtl="0" fontAlgn="base"/>
                      <a:r>
                        <a:rPr lang="en-US" sz="2000">
                          <a:effectLst/>
                          <a:latin typeface="inherit"/>
                        </a:rPr>
                        <a:t>Mar 31 2020</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tc>
                  <a:txBody>
                    <a:bodyPr/>
                    <a:lstStyle/>
                    <a:p>
                      <a:pPr algn="l" rtl="0" fontAlgn="base"/>
                      <a:r>
                        <a:rPr lang="en-US" sz="2000">
                          <a:effectLst/>
                          <a:latin typeface="inherit"/>
                        </a:rPr>
                        <a:t>End Prototype Development Phase 2</a:t>
                      </a:r>
                    </a:p>
                  </a:txBody>
                  <a:tcPr marL="42421" marR="42421" marT="42421" marB="42421">
                    <a:lnL w="12700" cap="flat" cmpd="sng" algn="ctr">
                      <a:solidFill>
                        <a:srgbClr val="DEDEDE"/>
                      </a:solidFill>
                      <a:prstDash val="solid"/>
                      <a:round/>
                      <a:headEnd type="none" w="med" len="med"/>
                      <a:tailEnd type="none" w="med" len="med"/>
                    </a:lnL>
                    <a:lnR w="12700" cap="flat" cmpd="sng" algn="ctr">
                      <a:solidFill>
                        <a:srgbClr val="DEDEDE"/>
                      </a:solidFill>
                      <a:prstDash val="solid"/>
                      <a:round/>
                      <a:headEnd type="none" w="med" len="med"/>
                      <a:tailEnd type="none" w="med" len="med"/>
                    </a:lnR>
                    <a:lnT w="12700" cap="flat" cmpd="sng" algn="ctr">
                      <a:solidFill>
                        <a:srgbClr val="DEDEDE"/>
                      </a:solidFill>
                      <a:prstDash val="solid"/>
                      <a:round/>
                      <a:headEnd type="none" w="med" len="med"/>
                      <a:tailEnd type="none" w="med" len="med"/>
                    </a:lnT>
                    <a:lnB w="12700" cap="flat" cmpd="sng" algn="ctr">
                      <a:solidFill>
                        <a:srgbClr val="DEDEDE"/>
                      </a:solidFill>
                      <a:prstDash val="solid"/>
                      <a:round/>
                      <a:headEnd type="none" w="med" len="med"/>
                      <a:tailEnd type="none" w="med" len="med"/>
                    </a:lnB>
                    <a:solidFill>
                      <a:srgbClr val="F8F8F7"/>
                    </a:solidFill>
                  </a:tcPr>
                </a:tc>
                <a:extLst>
                  <a:ext uri="{0D108BD9-81ED-4DB2-BD59-A6C34878D82A}">
                    <a16:rowId xmlns:a16="http://schemas.microsoft.com/office/drawing/2014/main" val="3801727418"/>
                  </a:ext>
                </a:extLst>
              </a:tr>
            </a:tbl>
          </a:graphicData>
        </a:graphic>
      </p:graphicFrame>
      <p:sp>
        <p:nvSpPr>
          <p:cNvPr id="2" name="Title 1">
            <a:extLst>
              <a:ext uri="{FF2B5EF4-FFF2-40B4-BE49-F238E27FC236}">
                <a16:creationId xmlns:a16="http://schemas.microsoft.com/office/drawing/2014/main" id="{8B1FD9D0-3604-4E28-932E-32CD9380A18A}"/>
              </a:ext>
            </a:extLst>
          </p:cNvPr>
          <p:cNvSpPr>
            <a:spLocks noGrp="1"/>
          </p:cNvSpPr>
          <p:nvPr>
            <p:ph type="title"/>
          </p:nvPr>
        </p:nvSpPr>
        <p:spPr>
          <a:xfrm>
            <a:off x="457200" y="274638"/>
            <a:ext cx="8229600" cy="630526"/>
          </a:xfrm>
        </p:spPr>
        <p:txBody>
          <a:bodyPr>
            <a:normAutofit fontScale="90000"/>
          </a:bodyPr>
          <a:lstStyle/>
          <a:p>
            <a:r>
              <a:rPr lang="en-US"/>
              <a:t>Schedule</a:t>
            </a: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0458C9-8126-6040-8056-18718F45BA2D}"/>
              </a:ext>
            </a:extLst>
          </p:cNvPr>
          <p:cNvPicPr>
            <a:picLocks noChangeAspect="1"/>
          </p:cNvPicPr>
          <p:nvPr/>
        </p:nvPicPr>
        <p:blipFill>
          <a:blip r:embed="rId2"/>
          <a:stretch>
            <a:fillRect/>
          </a:stretch>
        </p:blipFill>
        <p:spPr>
          <a:xfrm>
            <a:off x="383309" y="1279091"/>
            <a:ext cx="3597564" cy="3855045"/>
          </a:xfrm>
          <a:prstGeom prst="rect">
            <a:avLst/>
          </a:prstGeom>
        </p:spPr>
      </p:pic>
      <p:sp>
        <p:nvSpPr>
          <p:cNvPr id="2" name="Title 1">
            <a:extLst>
              <a:ext uri="{FF2B5EF4-FFF2-40B4-BE49-F238E27FC236}">
                <a16:creationId xmlns:a16="http://schemas.microsoft.com/office/drawing/2014/main" id="{5BEC309D-45BA-423D-A90C-2B01983E53BE}"/>
              </a:ext>
            </a:extLst>
          </p:cNvPr>
          <p:cNvSpPr>
            <a:spLocks noGrp="1"/>
          </p:cNvSpPr>
          <p:nvPr>
            <p:ph type="title"/>
          </p:nvPr>
        </p:nvSpPr>
        <p:spPr>
          <a:xfrm>
            <a:off x="457200" y="274638"/>
            <a:ext cx="4715164" cy="1143000"/>
          </a:xfrm>
        </p:spPr>
        <p:txBody>
          <a:bodyPr/>
          <a:lstStyle/>
          <a:p>
            <a:r>
              <a:rPr lang="en-US"/>
              <a:t>Phase 1</a:t>
            </a:r>
          </a:p>
        </p:txBody>
      </p:sp>
      <p:sp>
        <p:nvSpPr>
          <p:cNvPr id="3" name="Text Placeholder 2">
            <a:extLst>
              <a:ext uri="{FF2B5EF4-FFF2-40B4-BE49-F238E27FC236}">
                <a16:creationId xmlns:a16="http://schemas.microsoft.com/office/drawing/2014/main" id="{DE54638B-F7D5-4378-9B27-1A3CFE3C870D}"/>
              </a:ext>
            </a:extLst>
          </p:cNvPr>
          <p:cNvSpPr>
            <a:spLocks noGrp="1"/>
          </p:cNvSpPr>
          <p:nvPr>
            <p:ph type="body" idx="1"/>
          </p:nvPr>
        </p:nvSpPr>
        <p:spPr>
          <a:xfrm>
            <a:off x="3916218" y="1588655"/>
            <a:ext cx="4978400" cy="4618180"/>
          </a:xfrm>
        </p:spPr>
        <p:txBody>
          <a:bodyPr>
            <a:normAutofit/>
          </a:bodyPr>
          <a:lstStyle/>
          <a:p>
            <a:pPr marL="114300" indent="0">
              <a:buNone/>
            </a:pPr>
            <a:r>
              <a:rPr lang="en-US" sz="2400">
                <a:latin typeface="48b362+SourceSansPro"/>
              </a:rPr>
              <a:t>Focuses on advancing GIS Applications to implement the S-121 Data Model. The primary task is to </a:t>
            </a:r>
            <a:r>
              <a:rPr lang="en-US" sz="2400" b="1">
                <a:latin typeface="48b362+SourceSansPro"/>
              </a:rPr>
              <a:t>develop a GML Application Schema that properly represents the data model</a:t>
            </a:r>
            <a:r>
              <a:rPr lang="en-US" sz="2400">
                <a:latin typeface="48b362+SourceSansPro"/>
              </a:rPr>
              <a:t>. </a:t>
            </a:r>
            <a:r>
              <a:rPr lang="en-US" sz="2400" b="1">
                <a:latin typeface="48b362+SourceSansPro"/>
              </a:rPr>
              <a:t>GIS Applications, based on the GML Application Schema, will read raw data and convert to S-121 and validate</a:t>
            </a:r>
            <a:r>
              <a:rPr lang="en-US" sz="2400">
                <a:latin typeface="48b362+SourceSansPro"/>
              </a:rPr>
              <a:t>. </a:t>
            </a:r>
            <a:endParaRPr lang="en-US" sz="2400"/>
          </a:p>
        </p:txBody>
      </p:sp>
    </p:spTree>
    <p:extLst>
      <p:ext uri="{BB962C8B-B14F-4D97-AF65-F5344CB8AC3E}">
        <p14:creationId xmlns:p14="http://schemas.microsoft.com/office/powerpoint/2010/main" val="486045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40"/>
              <a:buFont typeface="Calibri"/>
              <a:buNone/>
            </a:pPr>
            <a:r>
              <a:rPr lang="sv-SE" sz="3240" b="1">
                <a:solidFill>
                  <a:srgbClr val="0070C0"/>
                </a:solidFill>
              </a:rPr>
              <a:t>International Hydrographic Organization (IHO)</a:t>
            </a:r>
            <a:endParaRPr/>
          </a:p>
        </p:txBody>
      </p:sp>
      <p:sp>
        <p:nvSpPr>
          <p:cNvPr id="180" name="Google Shape;180;p4"/>
          <p:cNvSpPr txBox="1">
            <a:spLocks noGrp="1"/>
          </p:cNvSpPr>
          <p:nvPr>
            <p:ph type="body" idx="1"/>
          </p:nvPr>
        </p:nvSpPr>
        <p:spPr>
          <a:xfrm>
            <a:off x="344963" y="1381312"/>
            <a:ext cx="7942200" cy="48513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400"/>
              <a:buChar char="•"/>
            </a:pPr>
            <a:r>
              <a:rPr lang="sv-SE" sz="2400">
                <a:solidFill>
                  <a:srgbClr val="0070C0"/>
                </a:solidFill>
              </a:rPr>
              <a:t>Intergovernmental consultative and technical organization </a:t>
            </a:r>
            <a:endParaRPr/>
          </a:p>
          <a:p>
            <a:pPr marL="342900" lvl="0" indent="-342900" algn="l" rtl="0">
              <a:spcBef>
                <a:spcPts val="480"/>
              </a:spcBef>
              <a:spcAft>
                <a:spcPts val="0"/>
              </a:spcAft>
              <a:buClr>
                <a:srgbClr val="0070C0"/>
              </a:buClr>
              <a:buSzPts val="2400"/>
              <a:buChar char="•"/>
            </a:pPr>
            <a:r>
              <a:rPr lang="sv-SE" sz="2400">
                <a:solidFill>
                  <a:srgbClr val="0070C0"/>
                </a:solidFill>
              </a:rPr>
              <a:t>Established in 1921 </a:t>
            </a:r>
            <a:endParaRPr/>
          </a:p>
          <a:p>
            <a:pPr marL="342900" lvl="0" indent="-342900" algn="l" rtl="0">
              <a:spcBef>
                <a:spcPts val="480"/>
              </a:spcBef>
              <a:spcAft>
                <a:spcPts val="0"/>
              </a:spcAft>
              <a:buClr>
                <a:srgbClr val="0070C0"/>
              </a:buClr>
              <a:buSzPts val="2400"/>
              <a:buChar char="•"/>
            </a:pPr>
            <a:r>
              <a:rPr lang="sv-SE" sz="2400">
                <a:solidFill>
                  <a:srgbClr val="0070C0"/>
                </a:solidFill>
              </a:rPr>
              <a:t>To support safety of navigation and the protection of the marine environment</a:t>
            </a:r>
            <a:endParaRPr/>
          </a:p>
          <a:p>
            <a:pPr marL="342900" lvl="0" indent="-342900" algn="l" rtl="0">
              <a:spcBef>
                <a:spcPts val="480"/>
              </a:spcBef>
              <a:spcAft>
                <a:spcPts val="0"/>
              </a:spcAft>
              <a:buClr>
                <a:srgbClr val="0070C0"/>
              </a:buClr>
              <a:buSzPts val="2400"/>
              <a:buChar char="•"/>
            </a:pPr>
            <a:r>
              <a:rPr lang="sv-SE" sz="2400">
                <a:solidFill>
                  <a:srgbClr val="0070C0"/>
                </a:solidFill>
              </a:rPr>
              <a:t>Relevant IHO objectives</a:t>
            </a:r>
            <a:endParaRPr/>
          </a:p>
          <a:p>
            <a:pPr marL="742950" lvl="1" indent="-285750" algn="l" rtl="0">
              <a:spcBef>
                <a:spcPts val="480"/>
              </a:spcBef>
              <a:spcAft>
                <a:spcPts val="0"/>
              </a:spcAft>
              <a:buClr>
                <a:srgbClr val="0070C0"/>
              </a:buClr>
              <a:buSzPts val="2400"/>
              <a:buChar char="–"/>
            </a:pPr>
            <a:r>
              <a:rPr lang="sv-SE" sz="2400">
                <a:solidFill>
                  <a:srgbClr val="0070C0"/>
                </a:solidFill>
              </a:rPr>
              <a:t>to bring about the greatest possible uniformity in nautical charts and documents (i.e. standardization)</a:t>
            </a:r>
            <a:endParaRPr lang="sv-SE"/>
          </a:p>
          <a:p>
            <a:pPr marL="742950" lvl="1" indent="-285750" algn="l" rtl="0">
              <a:spcBef>
                <a:spcPts val="480"/>
              </a:spcBef>
              <a:spcAft>
                <a:spcPts val="0"/>
              </a:spcAft>
              <a:buClr>
                <a:srgbClr val="0070C0"/>
              </a:buClr>
              <a:buSzPts val="2400"/>
              <a:buChar char="–"/>
            </a:pPr>
            <a:r>
              <a:rPr lang="sv-SE" sz="2400">
                <a:solidFill>
                  <a:srgbClr val="0070C0"/>
                </a:solidFill>
              </a:rPr>
              <a:t>to support Marine Special Data Infrastructure </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928" y="5229676"/>
            <a:ext cx="2003485" cy="668613"/>
          </a:xfrm>
          <a:prstGeom prst="rect">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7798-ED75-194B-B055-195810346313}"/>
              </a:ext>
            </a:extLst>
          </p:cNvPr>
          <p:cNvPicPr>
            <a:picLocks noChangeAspect="1"/>
          </p:cNvPicPr>
          <p:nvPr/>
        </p:nvPicPr>
        <p:blipFill>
          <a:blip r:embed="rId2"/>
          <a:stretch>
            <a:fillRect/>
          </a:stretch>
        </p:blipFill>
        <p:spPr>
          <a:xfrm>
            <a:off x="162231" y="1670146"/>
            <a:ext cx="4416549" cy="3040400"/>
          </a:xfrm>
          <a:prstGeom prst="rect">
            <a:avLst/>
          </a:prstGeom>
        </p:spPr>
      </p:pic>
      <p:sp>
        <p:nvSpPr>
          <p:cNvPr id="3" name="Title 2">
            <a:extLst>
              <a:ext uri="{FF2B5EF4-FFF2-40B4-BE49-F238E27FC236}">
                <a16:creationId xmlns:a16="http://schemas.microsoft.com/office/drawing/2014/main" id="{EADE0771-F82C-47FE-9B2F-6452D4CF9B3F}"/>
              </a:ext>
            </a:extLst>
          </p:cNvPr>
          <p:cNvSpPr>
            <a:spLocks noGrp="1"/>
          </p:cNvSpPr>
          <p:nvPr>
            <p:ph type="title"/>
          </p:nvPr>
        </p:nvSpPr>
        <p:spPr/>
        <p:txBody>
          <a:bodyPr/>
          <a:lstStyle/>
          <a:p>
            <a:r>
              <a:rPr lang="en-US"/>
              <a:t>Phase 2</a:t>
            </a:r>
          </a:p>
        </p:txBody>
      </p:sp>
      <p:sp>
        <p:nvSpPr>
          <p:cNvPr id="4" name="Text Placeholder 3">
            <a:extLst>
              <a:ext uri="{FF2B5EF4-FFF2-40B4-BE49-F238E27FC236}">
                <a16:creationId xmlns:a16="http://schemas.microsoft.com/office/drawing/2014/main" id="{ACB9FEAA-8EA7-4D4A-A601-55E147E82415}"/>
              </a:ext>
            </a:extLst>
          </p:cNvPr>
          <p:cNvSpPr>
            <a:spLocks noGrp="1"/>
          </p:cNvSpPr>
          <p:nvPr>
            <p:ph type="body" idx="1"/>
          </p:nvPr>
        </p:nvSpPr>
        <p:spPr>
          <a:xfrm>
            <a:off x="4350328" y="1166018"/>
            <a:ext cx="4793672" cy="4525963"/>
          </a:xfrm>
        </p:spPr>
        <p:txBody>
          <a:bodyPr>
            <a:normAutofit fontScale="85000" lnSpcReduction="20000"/>
          </a:bodyPr>
          <a:lstStyle/>
          <a:p>
            <a:r>
              <a:rPr lang="en-US"/>
              <a:t>Prototype components to build Marine Spatial Data Infrastructures. </a:t>
            </a:r>
          </a:p>
          <a:p>
            <a:r>
              <a:rPr lang="en-US"/>
              <a:t>Components include:</a:t>
            </a:r>
          </a:p>
          <a:p>
            <a:pPr lvl="1"/>
            <a:r>
              <a:rPr lang="en-US"/>
              <a:t>metadata profiles,</a:t>
            </a:r>
          </a:p>
          <a:p>
            <a:pPr lvl="1"/>
            <a:r>
              <a:rPr lang="en-US"/>
              <a:t>catalog,</a:t>
            </a:r>
          </a:p>
          <a:p>
            <a:pPr lvl="1"/>
            <a:r>
              <a:rPr lang="en-US"/>
              <a:t>demonstrating the toolset interoperability with other types of data (e.g. International Boundary Commission, Canada Oil and Gas, and Fisheries Data Marine Cadaster).</a:t>
            </a:r>
          </a:p>
        </p:txBody>
      </p:sp>
    </p:spTree>
    <p:extLst>
      <p:ext uri="{BB962C8B-B14F-4D97-AF65-F5344CB8AC3E}">
        <p14:creationId xmlns:p14="http://schemas.microsoft.com/office/powerpoint/2010/main" val="32203523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906883-3543-9741-B0D8-59ACD151B8F5}"/>
              </a:ext>
            </a:extLst>
          </p:cNvPr>
          <p:cNvPicPr>
            <a:picLocks noChangeAspect="1"/>
          </p:cNvPicPr>
          <p:nvPr/>
        </p:nvPicPr>
        <p:blipFill>
          <a:blip r:embed="rId2"/>
          <a:stretch>
            <a:fillRect/>
          </a:stretch>
        </p:blipFill>
        <p:spPr>
          <a:xfrm>
            <a:off x="300182" y="1398953"/>
            <a:ext cx="6043299" cy="3251201"/>
          </a:xfrm>
          <a:prstGeom prst="rect">
            <a:avLst/>
          </a:prstGeom>
        </p:spPr>
      </p:pic>
      <p:sp>
        <p:nvSpPr>
          <p:cNvPr id="3" name="Title 2">
            <a:extLst>
              <a:ext uri="{FF2B5EF4-FFF2-40B4-BE49-F238E27FC236}">
                <a16:creationId xmlns:a16="http://schemas.microsoft.com/office/drawing/2014/main" id="{C00A110D-2232-40D6-9BEF-8EA7F43B20F5}"/>
              </a:ext>
            </a:extLst>
          </p:cNvPr>
          <p:cNvSpPr>
            <a:spLocks noGrp="1"/>
          </p:cNvSpPr>
          <p:nvPr>
            <p:ph type="title"/>
          </p:nvPr>
        </p:nvSpPr>
        <p:spPr/>
        <p:txBody>
          <a:bodyPr>
            <a:normAutofit/>
          </a:bodyPr>
          <a:lstStyle/>
          <a:p>
            <a:r>
              <a:rPr lang="en-US"/>
              <a:t>Phase 2 (cont’d)</a:t>
            </a:r>
          </a:p>
        </p:txBody>
      </p:sp>
      <p:sp>
        <p:nvSpPr>
          <p:cNvPr id="4" name="Text Placeholder 3">
            <a:extLst>
              <a:ext uri="{FF2B5EF4-FFF2-40B4-BE49-F238E27FC236}">
                <a16:creationId xmlns:a16="http://schemas.microsoft.com/office/drawing/2014/main" id="{C5CC6C4A-B74B-4691-8477-CD008DB7A1DD}"/>
              </a:ext>
            </a:extLst>
          </p:cNvPr>
          <p:cNvSpPr>
            <a:spLocks noGrp="1"/>
          </p:cNvSpPr>
          <p:nvPr>
            <p:ph type="body" idx="1"/>
          </p:nvPr>
        </p:nvSpPr>
        <p:spPr>
          <a:xfrm>
            <a:off x="5955324" y="1727198"/>
            <a:ext cx="2965938" cy="4047271"/>
          </a:xfrm>
        </p:spPr>
        <p:txBody>
          <a:bodyPr>
            <a:normAutofit/>
          </a:bodyPr>
          <a:lstStyle/>
          <a:p>
            <a:r>
              <a:rPr lang="en-US" sz="2400"/>
              <a:t>Tools to convert S-121 geodata in GML to human readable format for delivery to the United Nations Convention for the Law Of the Sea (UNCLOS)</a:t>
            </a:r>
          </a:p>
        </p:txBody>
      </p:sp>
    </p:spTree>
    <p:extLst>
      <p:ext uri="{BB962C8B-B14F-4D97-AF65-F5344CB8AC3E}">
        <p14:creationId xmlns:p14="http://schemas.microsoft.com/office/powerpoint/2010/main" val="307155316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Title 1"/>
          <p:cNvSpPr txBox="1">
            <a:spLocks noGrp="1"/>
          </p:cNvSpPr>
          <p:nvPr>
            <p:ph type="title"/>
          </p:nvPr>
        </p:nvSpPr>
        <p:spPr>
          <a:xfrm>
            <a:off x="457200" y="274638"/>
            <a:ext cx="8229600" cy="713653"/>
          </a:xfrm>
          <a:prstGeom prst="rect">
            <a:avLst/>
          </a:prstGeom>
        </p:spPr>
        <p:txBody>
          <a:bodyPr/>
          <a:lstStyle>
            <a:lvl1pPr>
              <a:defRPr sz="4000"/>
            </a:lvl1pPr>
          </a:lstStyle>
          <a:p>
            <a:r>
              <a:rPr lang="en-US"/>
              <a:t>For More I</a:t>
            </a:r>
            <a:r>
              <a:t>nformation</a:t>
            </a:r>
          </a:p>
        </p:txBody>
      </p:sp>
      <p:sp>
        <p:nvSpPr>
          <p:cNvPr id="628" name="Content Placeholder 2"/>
          <p:cNvSpPr txBox="1">
            <a:spLocks noGrp="1"/>
          </p:cNvSpPr>
          <p:nvPr>
            <p:ph type="body" idx="1"/>
          </p:nvPr>
        </p:nvSpPr>
        <p:spPr>
          <a:prstGeom prst="rect">
            <a:avLst/>
          </a:prstGeom>
        </p:spPr>
        <p:txBody>
          <a:bodyPr/>
          <a:lstStyle/>
          <a:p>
            <a:pPr marL="233363" indent="-233363">
              <a:defRPr sz="3300"/>
            </a:pPr>
            <a:r>
              <a:rPr u="sng">
                <a:solidFill>
                  <a:schemeClr val="accent3"/>
                </a:solidFill>
                <a:uFill>
                  <a:solidFill>
                    <a:schemeClr val="accent3"/>
                  </a:solidFill>
                </a:uFill>
                <a:hlinkClick r:id="rId2"/>
              </a:rPr>
              <a:t>OGC Innovation Program</a:t>
            </a:r>
          </a:p>
          <a:p>
            <a:pPr marL="233363" indent="-233363">
              <a:defRPr sz="3300"/>
            </a:pPr>
            <a:r>
              <a:rPr u="sng">
                <a:solidFill>
                  <a:schemeClr val="accent3"/>
                </a:solidFill>
                <a:uFill>
                  <a:solidFill>
                    <a:schemeClr val="accent3"/>
                  </a:solidFill>
                </a:uFill>
                <a:hlinkClick r:id="rId3"/>
              </a:rPr>
              <a:t>Active Initiatives</a:t>
            </a:r>
          </a:p>
        </p:txBody>
      </p:sp>
      <p:sp>
        <p:nvSpPr>
          <p:cNvPr id="629" name="Rounded Rectangle 6"/>
          <p:cNvSpPr/>
          <p:nvPr/>
        </p:nvSpPr>
        <p:spPr>
          <a:xfrm>
            <a:off x="1391311" y="4126863"/>
            <a:ext cx="2031828" cy="972196"/>
          </a:xfrm>
          <a:prstGeom prst="roundRect">
            <a:avLst>
              <a:gd name="adj" fmla="val 6625"/>
            </a:avLst>
          </a:prstGeom>
          <a:blipFill>
            <a:blip r:embed="rId4"/>
            <a:stretch>
              <a:fillRect/>
            </a:stretch>
          </a:blipFill>
          <a:ln w="12700">
            <a:solidFill>
              <a:srgbClr val="32538F"/>
            </a:solidFill>
            <a:miter/>
          </a:ln>
        </p:spPr>
        <p:txBody>
          <a:bodyPr lIns="45719" rIns="45719" anchor="ctr"/>
          <a:lstStyle/>
          <a:p>
            <a:pPr algn="ctr">
              <a:defRPr sz="1800" b="0">
                <a:solidFill>
                  <a:srgbClr val="FFFFFF"/>
                </a:solidFill>
                <a:latin typeface="Calibri"/>
                <a:ea typeface="Calibri"/>
                <a:cs typeface="Calibri"/>
                <a:sym typeface="Calibri"/>
              </a:defRPr>
            </a:pPr>
            <a:endParaRPr/>
          </a:p>
        </p:txBody>
      </p:sp>
      <p:sp>
        <p:nvSpPr>
          <p:cNvPr id="2" name="Rectangle 1">
            <a:extLst>
              <a:ext uri="{FF2B5EF4-FFF2-40B4-BE49-F238E27FC236}">
                <a16:creationId xmlns:a16="http://schemas.microsoft.com/office/drawing/2014/main" id="{25071D47-30CA-4168-9D1F-AF3979142A24}"/>
              </a:ext>
            </a:extLst>
          </p:cNvPr>
          <p:cNvSpPr/>
          <p:nvPr/>
        </p:nvSpPr>
        <p:spPr>
          <a:xfrm>
            <a:off x="3423139" y="3996043"/>
            <a:ext cx="8088923" cy="1384995"/>
          </a:xfrm>
          <a:prstGeom prst="rect">
            <a:avLst/>
          </a:prstGeom>
        </p:spPr>
        <p:txBody>
          <a:bodyPr wrap="square">
            <a:spAutoFit/>
          </a:bodyPr>
          <a:lstStyle/>
          <a:p>
            <a:pPr marL="0" lvl="2" indent="690562">
              <a:buSzTx/>
              <a:buNone/>
              <a:defRPr sz="3300"/>
            </a:pPr>
            <a:r>
              <a:rPr lang="en-US" sz="2000"/>
              <a:t>Contact:</a:t>
            </a:r>
          </a:p>
          <a:p>
            <a:pPr marL="0" lvl="2" indent="690562">
              <a:buSzTx/>
              <a:buNone/>
              <a:defRPr sz="3300"/>
            </a:pPr>
            <a:r>
              <a:rPr lang="en-US" sz="2000"/>
              <a:t>Luis Bermudez</a:t>
            </a:r>
          </a:p>
          <a:p>
            <a:pPr marL="0" lvl="2" indent="690562">
              <a:buSzTx/>
              <a:buNone/>
              <a:defRPr sz="3300"/>
            </a:pPr>
            <a:r>
              <a:rPr lang="en-US" sz="2000"/>
              <a:t>Executive Director, Innovation Program</a:t>
            </a:r>
          </a:p>
          <a:p>
            <a:pPr marL="0" lvl="2" indent="690562">
              <a:buSzTx/>
              <a:buNone/>
              <a:defRPr sz="3300"/>
            </a:pPr>
            <a:r>
              <a:rPr lang="en-US" sz="2400" u="sng">
                <a:solidFill>
                  <a:schemeClr val="accent3"/>
                </a:solidFill>
                <a:uFill>
                  <a:solidFill>
                    <a:schemeClr val="accent3"/>
                  </a:solidFill>
                </a:uFill>
                <a:hlinkClick r:id="rId5"/>
              </a:rPr>
              <a:t>lbermudez@ogc.org</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How to get involved</a:t>
            </a:r>
            <a:endParaRPr/>
          </a:p>
        </p:txBody>
      </p:sp>
      <p:sp>
        <p:nvSpPr>
          <p:cNvPr id="546" name="Google Shape;546;p38"/>
          <p:cNvSpPr txBox="1">
            <a:spLocks noGrp="1"/>
          </p:cNvSpPr>
          <p:nvPr>
            <p:ph type="body" idx="1"/>
          </p:nvPr>
        </p:nvSpPr>
        <p:spPr>
          <a:xfrm>
            <a:off x="457200" y="1165225"/>
            <a:ext cx="84582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70C0"/>
              </a:buClr>
              <a:buSzPts val="2800"/>
              <a:buChar char="•"/>
            </a:pPr>
            <a:r>
              <a:rPr lang="sv-SE" sz="2800">
                <a:solidFill>
                  <a:srgbClr val="0070C0"/>
                </a:solidFill>
              </a:rPr>
              <a:t>ISO/TC 211</a:t>
            </a:r>
            <a:endParaRPr/>
          </a:p>
          <a:p>
            <a:pPr marL="742950" lvl="1" indent="-285750" algn="l" rtl="0">
              <a:spcBef>
                <a:spcPts val="480"/>
              </a:spcBef>
              <a:spcAft>
                <a:spcPts val="0"/>
              </a:spcAft>
              <a:buClr>
                <a:srgbClr val="0070C0"/>
              </a:buClr>
              <a:buSzPts val="2400"/>
              <a:buChar char="–"/>
            </a:pPr>
            <a:r>
              <a:rPr lang="sv-SE" sz="2400">
                <a:solidFill>
                  <a:srgbClr val="0070C0"/>
                </a:solidFill>
              </a:rPr>
              <a:t>National Standards Bodies</a:t>
            </a:r>
            <a:endParaRPr/>
          </a:p>
          <a:p>
            <a:pPr marL="742950" lvl="1" indent="-285750" algn="l" rtl="0">
              <a:spcBef>
                <a:spcPts val="480"/>
              </a:spcBef>
              <a:spcAft>
                <a:spcPts val="0"/>
              </a:spcAft>
              <a:buClr>
                <a:srgbClr val="0070C0"/>
              </a:buClr>
              <a:buSzPts val="2400"/>
              <a:buChar char="–"/>
            </a:pPr>
            <a:r>
              <a:rPr lang="sv-SE" sz="2400">
                <a:solidFill>
                  <a:srgbClr val="0070C0"/>
                </a:solidFill>
              </a:rPr>
              <a:t>Liaison </a:t>
            </a:r>
            <a:endParaRPr/>
          </a:p>
          <a:p>
            <a:pPr marL="742950" lvl="1" indent="-285750" algn="l" rtl="0">
              <a:spcBef>
                <a:spcPts val="480"/>
              </a:spcBef>
              <a:spcAft>
                <a:spcPts val="0"/>
              </a:spcAft>
              <a:buClr>
                <a:srgbClr val="0070C0"/>
              </a:buClr>
              <a:buSzPts val="2400"/>
              <a:buChar char="–"/>
            </a:pPr>
            <a:r>
              <a:rPr lang="sv-SE" sz="2400">
                <a:solidFill>
                  <a:srgbClr val="0070C0"/>
                </a:solidFill>
              </a:rPr>
              <a:t>Invited experts</a:t>
            </a:r>
            <a:endParaRPr/>
          </a:p>
          <a:p>
            <a:pPr marL="342900" lvl="0" indent="-342900" algn="l" rtl="0">
              <a:spcBef>
                <a:spcPts val="560"/>
              </a:spcBef>
              <a:spcAft>
                <a:spcPts val="0"/>
              </a:spcAft>
              <a:buClr>
                <a:srgbClr val="0070C0"/>
              </a:buClr>
              <a:buSzPts val="2800"/>
              <a:buChar char="•"/>
            </a:pPr>
            <a:r>
              <a:rPr lang="sv-SE" sz="2800">
                <a:solidFill>
                  <a:srgbClr val="0070C0"/>
                </a:solidFill>
              </a:rPr>
              <a:t>OGC </a:t>
            </a:r>
            <a:endParaRPr/>
          </a:p>
          <a:p>
            <a:pPr marL="742950" lvl="1" indent="-285750" algn="l" rtl="0">
              <a:spcBef>
                <a:spcPts val="480"/>
              </a:spcBef>
              <a:spcAft>
                <a:spcPts val="0"/>
              </a:spcAft>
              <a:buClr>
                <a:srgbClr val="0070C0"/>
              </a:buClr>
              <a:buSzPts val="2400"/>
              <a:buChar char="–"/>
            </a:pPr>
            <a:r>
              <a:rPr lang="sv-SE" sz="2400">
                <a:solidFill>
                  <a:srgbClr val="0070C0"/>
                </a:solidFill>
              </a:rPr>
              <a:t>Open Membership (fee)</a:t>
            </a:r>
            <a:endParaRPr/>
          </a:p>
          <a:p>
            <a:pPr marL="742950" lvl="1" indent="-285750" algn="l" rtl="0">
              <a:spcBef>
                <a:spcPts val="480"/>
              </a:spcBef>
              <a:spcAft>
                <a:spcPts val="0"/>
              </a:spcAft>
              <a:buClr>
                <a:srgbClr val="0070C0"/>
              </a:buClr>
              <a:buSzPts val="2400"/>
              <a:buChar char="–"/>
            </a:pPr>
            <a:r>
              <a:rPr lang="sv-SE" sz="2400">
                <a:solidFill>
                  <a:srgbClr val="0070C0"/>
                </a:solidFill>
              </a:rPr>
              <a:t>Domain Working Groups (public open)</a:t>
            </a:r>
            <a:endParaRPr/>
          </a:p>
          <a:p>
            <a:pPr marL="742950" lvl="1" indent="-285750" algn="l" rtl="0">
              <a:spcBef>
                <a:spcPts val="480"/>
              </a:spcBef>
              <a:spcAft>
                <a:spcPts val="0"/>
              </a:spcAft>
              <a:buClr>
                <a:srgbClr val="0070C0"/>
              </a:buClr>
              <a:buSzPts val="2400"/>
              <a:buChar char="–"/>
            </a:pPr>
            <a:r>
              <a:rPr lang="sv-SE" sz="2400">
                <a:solidFill>
                  <a:srgbClr val="0070C0"/>
                </a:solidFill>
              </a:rPr>
              <a:t>Innovation Programs</a:t>
            </a:r>
            <a:endParaRPr/>
          </a:p>
          <a:p>
            <a:pPr marL="342900" lvl="0" indent="-342900" algn="l" rtl="0">
              <a:spcBef>
                <a:spcPts val="560"/>
              </a:spcBef>
              <a:spcAft>
                <a:spcPts val="0"/>
              </a:spcAft>
              <a:buClr>
                <a:srgbClr val="0070C0"/>
              </a:buClr>
              <a:buSzPts val="2800"/>
              <a:buChar char="•"/>
            </a:pPr>
            <a:r>
              <a:rPr lang="sv-SE" sz="2800">
                <a:solidFill>
                  <a:srgbClr val="0070C0"/>
                </a:solidFill>
              </a:rPr>
              <a:t>IHO</a:t>
            </a:r>
            <a:endParaRPr/>
          </a:p>
          <a:p>
            <a:pPr marL="742950" lvl="1" indent="-285750" algn="l" rtl="0">
              <a:spcBef>
                <a:spcPts val="480"/>
              </a:spcBef>
              <a:spcAft>
                <a:spcPts val="0"/>
              </a:spcAft>
              <a:buClr>
                <a:srgbClr val="0070C0"/>
              </a:buClr>
              <a:buSzPts val="2400"/>
              <a:buChar char="–"/>
            </a:pPr>
            <a:r>
              <a:rPr lang="sv-SE" sz="2400">
                <a:solidFill>
                  <a:srgbClr val="0070C0"/>
                </a:solidFill>
              </a:rPr>
              <a:t>Intergovernmental consultative &amp; technical organisation</a:t>
            </a:r>
            <a:endParaRPr/>
          </a:p>
          <a:p>
            <a:pPr marL="742950" lvl="1" indent="-285750" algn="l" rtl="0">
              <a:spcBef>
                <a:spcPts val="480"/>
              </a:spcBef>
              <a:spcAft>
                <a:spcPts val="0"/>
              </a:spcAft>
              <a:buClr>
                <a:srgbClr val="0070C0"/>
              </a:buClr>
              <a:buSzPts val="2400"/>
              <a:buChar char="–"/>
            </a:pPr>
            <a:r>
              <a:rPr lang="sv-SE" sz="2400">
                <a:solidFill>
                  <a:srgbClr val="0070C0"/>
                </a:solidFill>
              </a:rPr>
              <a:t>Liaison</a:t>
            </a:r>
            <a:endParaRP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39" descr="PP3"/>
          <p:cNvPicPr preferRelativeResize="0"/>
          <p:nvPr/>
        </p:nvPicPr>
        <p:blipFill rotWithShape="1">
          <a:blip r:embed="rId3">
            <a:alphaModFix/>
          </a:blip>
          <a:srcRect/>
          <a:stretch/>
        </p:blipFill>
        <p:spPr>
          <a:xfrm>
            <a:off x="0" y="0"/>
            <a:ext cx="9144000" cy="6884988"/>
          </a:xfrm>
          <a:prstGeom prst="rect">
            <a:avLst/>
          </a:prstGeom>
          <a:noFill/>
          <a:ln>
            <a:noFill/>
          </a:ln>
        </p:spPr>
      </p:pic>
      <p:sp>
        <p:nvSpPr>
          <p:cNvPr id="553" name="Google Shape;553;p39"/>
          <p:cNvSpPr txBox="1"/>
          <p:nvPr/>
        </p:nvSpPr>
        <p:spPr>
          <a:xfrm>
            <a:off x="898525" y="4994275"/>
            <a:ext cx="3673475" cy="6413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sv-SE" sz="3600" b="1">
                <a:solidFill>
                  <a:schemeClr val="lt1"/>
                </a:solidFill>
                <a:latin typeface="Trebuchet MS"/>
                <a:ea typeface="Trebuchet MS"/>
                <a:cs typeface="Trebuchet MS"/>
                <a:sym typeface="Trebuchet MS"/>
              </a:rPr>
              <a:t>Thank you</a:t>
            </a:r>
            <a:endParaRPr/>
          </a:p>
        </p:txBody>
      </p:sp>
      <p:sp>
        <p:nvSpPr>
          <p:cNvPr id="554" name="Google Shape;554;p39"/>
          <p:cNvSpPr txBox="1"/>
          <p:nvPr/>
        </p:nvSpPr>
        <p:spPr>
          <a:xfrm>
            <a:off x="4808538" y="6135688"/>
            <a:ext cx="4084637" cy="2603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1100" i="1">
                <a:solidFill>
                  <a:schemeClr val="lt1"/>
                </a:solidFill>
                <a:latin typeface="Arial"/>
                <a:ea typeface="Arial"/>
                <a:cs typeface="Arial"/>
                <a:sym typeface="Arial"/>
              </a:rPr>
              <a:t>Positioning geospatial information to address global challenges</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Open Geospatial Consortium</a:t>
            </a:r>
            <a:endParaRPr/>
          </a:p>
        </p:txBody>
      </p:sp>
      <p:sp>
        <p:nvSpPr>
          <p:cNvPr id="195" name="Google Shape;195;p6"/>
          <p:cNvSpPr txBox="1">
            <a:spLocks noGrp="1"/>
          </p:cNvSpPr>
          <p:nvPr>
            <p:ph type="body" idx="1"/>
          </p:nvPr>
        </p:nvSpPr>
        <p:spPr>
          <a:xfrm>
            <a:off x="187851" y="1361200"/>
            <a:ext cx="8594400" cy="45261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rgbClr val="0070C0"/>
              </a:buClr>
              <a:buSzPts val="2400"/>
              <a:buChar char="•"/>
            </a:pPr>
            <a:r>
              <a:rPr lang="sv-SE" sz="2400">
                <a:solidFill>
                  <a:srgbClr val="0070C0"/>
                </a:solidFill>
              </a:rPr>
              <a:t>Industry consortium of over 530 members</a:t>
            </a:r>
            <a:endParaRPr/>
          </a:p>
          <a:p>
            <a:pPr marL="342900" lvl="0" indent="-342900" algn="l" rtl="0">
              <a:spcBef>
                <a:spcPts val="480"/>
              </a:spcBef>
              <a:spcAft>
                <a:spcPts val="0"/>
              </a:spcAft>
              <a:buClr>
                <a:srgbClr val="0070C0"/>
              </a:buClr>
              <a:buSzPts val="2400"/>
              <a:buChar char="•"/>
            </a:pPr>
            <a:r>
              <a:rPr lang="sv-SE" sz="2400">
                <a:solidFill>
                  <a:srgbClr val="0070C0"/>
                </a:solidFill>
              </a:rPr>
              <a:t>2000+ implementations of standards and specifications, some certified to be compliant</a:t>
            </a:r>
            <a:endParaRPr/>
          </a:p>
          <a:p>
            <a:pPr marL="342900" lvl="0" indent="-342900" algn="l" rtl="0">
              <a:spcBef>
                <a:spcPts val="480"/>
              </a:spcBef>
              <a:spcAft>
                <a:spcPts val="0"/>
              </a:spcAft>
              <a:buClr>
                <a:srgbClr val="0070C0"/>
              </a:buClr>
              <a:buSzPts val="2400"/>
              <a:buChar char="•"/>
            </a:pPr>
            <a:r>
              <a:rPr lang="sv-SE" sz="2400">
                <a:solidFill>
                  <a:srgbClr val="0070C0"/>
                </a:solidFill>
              </a:rPr>
              <a:t>Focus </a:t>
            </a:r>
            <a:endParaRPr/>
          </a:p>
          <a:p>
            <a:pPr marL="742950" lvl="1" indent="-285750" algn="l" rtl="0">
              <a:spcBef>
                <a:spcPts val="480"/>
              </a:spcBef>
              <a:spcAft>
                <a:spcPts val="0"/>
              </a:spcAft>
              <a:buClr>
                <a:srgbClr val="0070C0"/>
              </a:buClr>
              <a:buSzPts val="2400"/>
              <a:buChar char="–"/>
            </a:pPr>
            <a:r>
              <a:rPr lang="sv-SE" sz="2400">
                <a:solidFill>
                  <a:srgbClr val="0070C0"/>
                </a:solidFill>
              </a:rPr>
              <a:t>Global forum of location expertise and agile processes combining standards, innovation and partnerships</a:t>
            </a:r>
            <a:endParaRPr sz="2400">
              <a:solidFill>
                <a:srgbClr val="0070C0"/>
              </a:solidFill>
            </a:endParaRPr>
          </a:p>
          <a:p>
            <a:pPr marL="742950" lvl="1" indent="-285750" algn="l" rtl="0">
              <a:spcBef>
                <a:spcPts val="480"/>
              </a:spcBef>
              <a:spcAft>
                <a:spcPts val="0"/>
              </a:spcAft>
              <a:buClr>
                <a:srgbClr val="0070C0"/>
              </a:buClr>
              <a:buSzPts val="2400"/>
              <a:buChar char="–"/>
            </a:pPr>
            <a:r>
              <a:rPr lang="sv-SE" sz="2400">
                <a:solidFill>
                  <a:srgbClr val="0070C0"/>
                </a:solidFill>
              </a:rPr>
              <a:t>Define, document and test implementation standards for use with geospatial content and services</a:t>
            </a:r>
            <a:endParaRPr/>
          </a:p>
          <a:p>
            <a:pPr marL="742950" lvl="1" indent="-285750" algn="l" rtl="0">
              <a:spcBef>
                <a:spcPts val="480"/>
              </a:spcBef>
              <a:spcAft>
                <a:spcPts val="0"/>
              </a:spcAft>
              <a:buClr>
                <a:srgbClr val="0070C0"/>
              </a:buClr>
              <a:buSzPts val="2400"/>
              <a:buChar char="–"/>
            </a:pPr>
            <a:r>
              <a:rPr lang="sv-SE" sz="2400">
                <a:solidFill>
                  <a:srgbClr val="0070C0"/>
                </a:solidFill>
              </a:rPr>
              <a:t>Integration of geospatial content and services into applications for the benefit of mankind</a:t>
            </a:r>
            <a:endParaRPr/>
          </a:p>
          <a:p>
            <a:pPr marL="342900" lvl="0" indent="-342900" algn="ctr" rtl="0">
              <a:spcBef>
                <a:spcPts val="480"/>
              </a:spcBef>
              <a:spcAft>
                <a:spcPts val="0"/>
              </a:spcAft>
              <a:buClr>
                <a:srgbClr val="0070C0"/>
              </a:buClr>
              <a:buSzPts val="2400"/>
              <a:buFont typeface="Calibri"/>
              <a:buNone/>
            </a:pPr>
            <a:r>
              <a:rPr lang="sv-SE" sz="2400" b="1" u="sng">
                <a:solidFill>
                  <a:srgbClr val="0070C0"/>
                </a:solidFill>
                <a:hlinkClick r:id="rId3"/>
              </a:rPr>
              <a:t>www.ogc.org</a:t>
            </a:r>
            <a:endParaRPr sz="2400" b="1">
              <a:solidFill>
                <a:srgbClr val="0070C0"/>
              </a:solidFill>
            </a:endParaRPr>
          </a:p>
          <a:p>
            <a:pPr marL="342900" lvl="0" indent="-342900" algn="ctr" rtl="0">
              <a:spcBef>
                <a:spcPts val="480"/>
              </a:spcBef>
              <a:spcAft>
                <a:spcPts val="0"/>
              </a:spcAft>
              <a:buClr>
                <a:schemeClr val="dk1"/>
              </a:buClr>
              <a:buSzPts val="2400"/>
              <a:buFont typeface="Calibri"/>
              <a:buNone/>
            </a:pPr>
            <a:endParaRPr sz="2400">
              <a:solidFill>
                <a:srgbClr val="0070C0"/>
              </a:solidFill>
            </a:endParaRPr>
          </a:p>
        </p:txBody>
      </p:sp>
      <p:pic>
        <p:nvPicPr>
          <p:cNvPr id="196" name="Google Shape;196;p6" descr="OGC_Logo_2D_Blue.gif"/>
          <p:cNvPicPr preferRelativeResize="0"/>
          <p:nvPr/>
        </p:nvPicPr>
        <p:blipFill rotWithShape="1">
          <a:blip r:embed="rId4">
            <a:alphaModFix/>
          </a:blip>
          <a:srcRect/>
          <a:stretch/>
        </p:blipFill>
        <p:spPr>
          <a:xfrm>
            <a:off x="6775675" y="4967638"/>
            <a:ext cx="2243138" cy="1131887"/>
          </a:xfrm>
          <a:prstGeom prst="rect">
            <a:avLst/>
          </a:prstGeom>
          <a:noFill/>
          <a:ln>
            <a:noFill/>
          </a:ln>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70C0"/>
              </a:buClr>
              <a:buSzPts val="3200"/>
              <a:buFont typeface="Calibri"/>
              <a:buNone/>
            </a:pPr>
            <a:r>
              <a:rPr lang="sv-SE" sz="3200" b="1" dirty="0">
                <a:solidFill>
                  <a:srgbClr val="0070C0"/>
                </a:solidFill>
              </a:rPr>
              <a:t>UN-GGIM 2018 Decision 8/107 </a:t>
            </a:r>
            <a:br>
              <a:rPr lang="sv-SE" sz="3200" dirty="0">
                <a:solidFill>
                  <a:srgbClr val="0070C0"/>
                </a:solidFill>
              </a:rPr>
            </a:br>
            <a:r>
              <a:rPr lang="sv-SE" sz="3200" b="1" dirty="0">
                <a:solidFill>
                  <a:srgbClr val="0070C0"/>
                </a:solidFill>
              </a:rPr>
              <a:t>Implementation and adoption of standards</a:t>
            </a:r>
            <a:r>
              <a:rPr lang="sv-SE" sz="3200" dirty="0">
                <a:solidFill>
                  <a:srgbClr val="0070C0"/>
                </a:solidFill>
              </a:rPr>
              <a:t> </a:t>
            </a:r>
            <a:endParaRPr sz="2000" b="1" dirty="0">
              <a:solidFill>
                <a:srgbClr val="0070C0"/>
              </a:solidFill>
            </a:endParaRPr>
          </a:p>
        </p:txBody>
      </p:sp>
      <p:sp>
        <p:nvSpPr>
          <p:cNvPr id="210" name="Google Shape;210;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80000"/>
              </a:lnSpc>
              <a:spcBef>
                <a:spcPts val="0"/>
              </a:spcBef>
              <a:spcAft>
                <a:spcPts val="0"/>
              </a:spcAft>
              <a:buClr>
                <a:srgbClr val="0070C0"/>
              </a:buClr>
              <a:buSzPts val="2220"/>
              <a:buChar char="•"/>
            </a:pPr>
            <a:r>
              <a:rPr lang="sv-SE" sz="2220" i="1" dirty="0">
                <a:solidFill>
                  <a:srgbClr val="0070C0"/>
                </a:solidFill>
              </a:rPr>
              <a:t>...expressed its appreciation to the three standards development organizations (SDO)…</a:t>
            </a:r>
            <a:endParaRPr sz="1850" i="1" dirty="0">
              <a:solidFill>
                <a:srgbClr val="0070C0"/>
              </a:solidFill>
            </a:endParaRPr>
          </a:p>
          <a:p>
            <a:pPr marL="342900" lvl="0" indent="-342900" algn="l" rtl="0">
              <a:lnSpc>
                <a:spcPct val="80000"/>
              </a:lnSpc>
              <a:spcBef>
                <a:spcPts val="444"/>
              </a:spcBef>
              <a:spcAft>
                <a:spcPts val="0"/>
              </a:spcAft>
              <a:buClr>
                <a:srgbClr val="0070C0"/>
              </a:buClr>
              <a:buSzPts val="2220"/>
              <a:buChar char="•"/>
            </a:pPr>
            <a:r>
              <a:rPr lang="sv-SE" sz="2220" i="1" dirty="0">
                <a:solidFill>
                  <a:srgbClr val="0070C0"/>
                </a:solidFill>
              </a:rPr>
              <a:t>…appreciated the </a:t>
            </a:r>
            <a:r>
              <a:rPr lang="sv-SE" sz="2220" b="1" i="1" dirty="0">
                <a:solidFill>
                  <a:srgbClr val="0070C0"/>
                </a:solidFill>
              </a:rPr>
              <a:t>revision</a:t>
            </a:r>
            <a:r>
              <a:rPr lang="sv-SE" sz="2220" i="1" dirty="0">
                <a:solidFill>
                  <a:srgbClr val="0070C0"/>
                </a:solidFill>
              </a:rPr>
              <a:t> of the </a:t>
            </a:r>
            <a:r>
              <a:rPr lang="sv-SE" sz="2220" b="1" i="1" dirty="0">
                <a:solidFill>
                  <a:srgbClr val="0070C0"/>
                </a:solidFill>
              </a:rPr>
              <a:t>Standards</a:t>
            </a:r>
            <a:r>
              <a:rPr lang="sv-SE" sz="2220" i="1" dirty="0">
                <a:solidFill>
                  <a:srgbClr val="0070C0"/>
                </a:solidFill>
              </a:rPr>
              <a:t> </a:t>
            </a:r>
            <a:r>
              <a:rPr lang="sv-SE" sz="2220" b="1" i="1" dirty="0">
                <a:solidFill>
                  <a:srgbClr val="0070C0"/>
                </a:solidFill>
              </a:rPr>
              <a:t>guide </a:t>
            </a:r>
            <a:r>
              <a:rPr lang="sv-SE" sz="2220" i="1" dirty="0">
                <a:solidFill>
                  <a:srgbClr val="0070C0"/>
                </a:solidFill>
              </a:rPr>
              <a:t>…</a:t>
            </a:r>
            <a:endParaRPr dirty="0"/>
          </a:p>
          <a:p>
            <a:pPr marL="342900" lvl="0" indent="-342900" algn="l" rtl="0">
              <a:lnSpc>
                <a:spcPct val="80000"/>
              </a:lnSpc>
              <a:spcBef>
                <a:spcPts val="444"/>
              </a:spcBef>
              <a:spcAft>
                <a:spcPts val="0"/>
              </a:spcAft>
              <a:buClr>
                <a:srgbClr val="0070C0"/>
              </a:buClr>
              <a:buSzPts val="2220"/>
              <a:buChar char="•"/>
            </a:pPr>
            <a:r>
              <a:rPr lang="sv-SE" sz="2220" i="1" dirty="0">
                <a:solidFill>
                  <a:srgbClr val="0070C0"/>
                </a:solidFill>
              </a:rPr>
              <a:t>…commended the contributions, incl. the OGC </a:t>
            </a:r>
            <a:r>
              <a:rPr lang="sv-SE" sz="2220" b="1" i="1" dirty="0">
                <a:solidFill>
                  <a:srgbClr val="0070C0"/>
                </a:solidFill>
              </a:rPr>
              <a:t>statistical domain </a:t>
            </a:r>
            <a:r>
              <a:rPr lang="sv-SE" sz="2220" i="1" dirty="0">
                <a:solidFill>
                  <a:srgbClr val="0070C0"/>
                </a:solidFill>
              </a:rPr>
              <a:t>working</a:t>
            </a:r>
            <a:r>
              <a:rPr lang="sv-SE" sz="2220" b="1" i="1" dirty="0">
                <a:solidFill>
                  <a:srgbClr val="0070C0"/>
                </a:solidFill>
              </a:rPr>
              <a:t> </a:t>
            </a:r>
            <a:r>
              <a:rPr lang="sv-SE" sz="2220" i="1" dirty="0">
                <a:solidFill>
                  <a:srgbClr val="0070C0"/>
                </a:solidFill>
              </a:rPr>
              <a:t>group, the ISO </a:t>
            </a:r>
            <a:r>
              <a:rPr lang="sv-SE" sz="2220" b="1" i="1" dirty="0">
                <a:solidFill>
                  <a:srgbClr val="0070C0"/>
                </a:solidFill>
              </a:rPr>
              <a:t>land administration domain model </a:t>
            </a:r>
            <a:r>
              <a:rPr lang="sv-SE" sz="2220" i="1" dirty="0">
                <a:solidFill>
                  <a:srgbClr val="0070C0"/>
                </a:solidFill>
              </a:rPr>
              <a:t>standard (LADM), the IHO S-100 suite of standards incl. the S-121 (</a:t>
            </a:r>
            <a:r>
              <a:rPr lang="sv-SE" sz="2220" b="1" i="1" dirty="0">
                <a:solidFill>
                  <a:srgbClr val="0070C0"/>
                </a:solidFill>
              </a:rPr>
              <a:t>maritime</a:t>
            </a:r>
            <a:r>
              <a:rPr lang="sv-SE" sz="2220" i="1" dirty="0">
                <a:solidFill>
                  <a:srgbClr val="0070C0"/>
                </a:solidFill>
              </a:rPr>
              <a:t> </a:t>
            </a:r>
            <a:r>
              <a:rPr lang="sv-SE" sz="2220" b="1" i="1" dirty="0">
                <a:solidFill>
                  <a:srgbClr val="0070C0"/>
                </a:solidFill>
              </a:rPr>
              <a:t>limits</a:t>
            </a:r>
            <a:r>
              <a:rPr lang="sv-SE" sz="2220" i="1" dirty="0">
                <a:solidFill>
                  <a:srgbClr val="0070C0"/>
                </a:solidFill>
              </a:rPr>
              <a:t>), the standard on classification systems </a:t>
            </a:r>
            <a:r>
              <a:rPr lang="sv-SE" sz="2220" b="1" i="1" dirty="0">
                <a:solidFill>
                  <a:srgbClr val="0070C0"/>
                </a:solidFill>
              </a:rPr>
              <a:t>for land cover…</a:t>
            </a:r>
            <a:endParaRPr sz="2220" b="1" i="1" dirty="0">
              <a:solidFill>
                <a:srgbClr val="0070C0"/>
              </a:solidFill>
            </a:endParaRPr>
          </a:p>
          <a:p>
            <a:pPr marL="342900" lvl="0" indent="-342900" algn="l" rtl="0">
              <a:lnSpc>
                <a:spcPct val="80000"/>
              </a:lnSpc>
              <a:spcBef>
                <a:spcPts val="444"/>
              </a:spcBef>
              <a:spcAft>
                <a:spcPts val="0"/>
              </a:spcAft>
              <a:buClr>
                <a:srgbClr val="0070C0"/>
              </a:buClr>
              <a:buSzPts val="2220"/>
              <a:buChar char="•"/>
            </a:pPr>
            <a:r>
              <a:rPr lang="sv-SE" sz="2220" i="1" dirty="0">
                <a:solidFill>
                  <a:srgbClr val="0070C0"/>
                </a:solidFill>
              </a:rPr>
              <a:t>…</a:t>
            </a:r>
            <a:r>
              <a:rPr lang="sv-SE" sz="2220" i="1" u="sng" dirty="0">
                <a:solidFill>
                  <a:srgbClr val="0070C0"/>
                </a:solidFill>
              </a:rPr>
              <a:t>encouraged </a:t>
            </a:r>
            <a:r>
              <a:rPr lang="sv-SE" sz="2220" b="1" i="1" u="sng" dirty="0">
                <a:solidFill>
                  <a:srgbClr val="0070C0"/>
                </a:solidFill>
              </a:rPr>
              <a:t>UN-GGIM </a:t>
            </a:r>
            <a:r>
              <a:rPr lang="sv-SE" sz="2220" b="1" i="1" dirty="0">
                <a:solidFill>
                  <a:srgbClr val="0070C0"/>
                </a:solidFill>
              </a:rPr>
              <a:t>regional committees and thematic groups </a:t>
            </a:r>
            <a:r>
              <a:rPr lang="sv-SE" sz="2220" i="1" dirty="0">
                <a:solidFill>
                  <a:srgbClr val="0070C0"/>
                </a:solidFill>
              </a:rPr>
              <a:t>to continue to </a:t>
            </a:r>
            <a:r>
              <a:rPr lang="sv-SE" sz="2220" b="1" i="1" dirty="0">
                <a:solidFill>
                  <a:srgbClr val="0070C0"/>
                </a:solidFill>
              </a:rPr>
              <a:t>raise awareness about, and engage in the promotion</a:t>
            </a:r>
            <a:r>
              <a:rPr lang="sv-SE" sz="2220" i="1" dirty="0">
                <a:solidFill>
                  <a:srgbClr val="0070C0"/>
                </a:solidFill>
              </a:rPr>
              <a:t>…</a:t>
            </a:r>
            <a:endParaRPr dirty="0">
              <a:solidFill>
                <a:srgbClr val="0070C0"/>
              </a:solidFill>
            </a:endParaRPr>
          </a:p>
          <a:p>
            <a:pPr marL="342900" lvl="0" indent="-342900" algn="l" rtl="0">
              <a:lnSpc>
                <a:spcPct val="80000"/>
              </a:lnSpc>
              <a:spcBef>
                <a:spcPts val="444"/>
              </a:spcBef>
              <a:spcAft>
                <a:spcPts val="0"/>
              </a:spcAft>
              <a:buClr>
                <a:srgbClr val="0070C0"/>
              </a:buClr>
              <a:buSzPts val="2220"/>
              <a:buChar char="•"/>
            </a:pPr>
            <a:r>
              <a:rPr lang="sv-SE" sz="2220" i="1" dirty="0">
                <a:solidFill>
                  <a:srgbClr val="0070C0"/>
                </a:solidFill>
              </a:rPr>
              <a:t>…</a:t>
            </a:r>
            <a:r>
              <a:rPr lang="sv-SE" sz="2220" i="1" u="sng" dirty="0">
                <a:solidFill>
                  <a:srgbClr val="0070C0"/>
                </a:solidFill>
              </a:rPr>
              <a:t>encouraged </a:t>
            </a:r>
            <a:r>
              <a:rPr lang="sv-SE" sz="2220" b="1" i="1" u="sng" dirty="0">
                <a:solidFill>
                  <a:srgbClr val="0070C0"/>
                </a:solidFill>
              </a:rPr>
              <a:t>Member states </a:t>
            </a:r>
            <a:r>
              <a:rPr lang="sv-SE" sz="2220" b="1" i="1" dirty="0">
                <a:solidFill>
                  <a:srgbClr val="0070C0"/>
                </a:solidFill>
              </a:rPr>
              <a:t>(MS) to participate</a:t>
            </a:r>
            <a:r>
              <a:rPr lang="sv-SE" sz="2220" i="1" dirty="0">
                <a:solidFill>
                  <a:srgbClr val="0070C0"/>
                </a:solidFill>
              </a:rPr>
              <a:t>…, and addressed the desire for </a:t>
            </a:r>
            <a:r>
              <a:rPr lang="sv-SE" sz="2220" b="1" i="1" dirty="0">
                <a:solidFill>
                  <a:srgbClr val="0070C0"/>
                </a:solidFill>
              </a:rPr>
              <a:t>broader engagement </a:t>
            </a:r>
            <a:r>
              <a:rPr lang="sv-SE" sz="2220" i="1" dirty="0">
                <a:solidFill>
                  <a:srgbClr val="0070C0"/>
                </a:solidFill>
              </a:rPr>
              <a:t>in order to facilitate interoperability of new standards and approaches…</a:t>
            </a:r>
            <a:endParaRPr sz="2220" i="1" dirty="0">
              <a:solidFill>
                <a:srgbClr val="0070C0"/>
              </a:solidFill>
            </a:endParaRPr>
          </a:p>
        </p:txBody>
      </p:sp>
      <p:sp>
        <p:nvSpPr>
          <p:cNvPr id="211" name="Google Shape;211;p8"/>
          <p:cNvSpPr txBox="1"/>
          <p:nvPr/>
        </p:nvSpPr>
        <p:spPr>
          <a:xfrm>
            <a:off x="2286000" y="5642727"/>
            <a:ext cx="675941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sv-SE" sz="2400" b="0" i="1" u="none" strike="noStrike" cap="none">
                <a:solidFill>
                  <a:srgbClr val="C00000"/>
                </a:solidFill>
                <a:latin typeface="Calibri"/>
                <a:ea typeface="Calibri"/>
                <a:cs typeface="Calibri"/>
                <a:sym typeface="Calibri"/>
              </a:rPr>
              <a:t>Our report follows this up, and introduces some news</a:t>
            </a:r>
            <a:endParaRPr sz="2400" i="1">
              <a:solidFill>
                <a:srgbClr val="C00000"/>
              </a:solidFill>
              <a:latin typeface="Calibri"/>
              <a:ea typeface="Calibri"/>
              <a:cs typeface="Calibri"/>
              <a:sym typeface="Calibri"/>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sv-SE" sz="3200" b="1">
                <a:solidFill>
                  <a:srgbClr val="0070C0"/>
                </a:solidFill>
              </a:rPr>
              <a:t>UN-GGIM 2019 Standards report </a:t>
            </a:r>
            <a:br>
              <a:rPr lang="sv-SE" sz="3200" b="1">
                <a:solidFill>
                  <a:srgbClr val="0070C0"/>
                </a:solidFill>
              </a:rPr>
            </a:br>
            <a:r>
              <a:rPr lang="sv-SE" sz="3200" b="1">
                <a:solidFill>
                  <a:srgbClr val="0070C0"/>
                </a:solidFill>
              </a:rPr>
              <a:t>Points for discussion</a:t>
            </a:r>
            <a:endParaRPr sz="3200" b="1">
              <a:solidFill>
                <a:srgbClr val="0070C0"/>
              </a:solidFill>
            </a:endParaRPr>
          </a:p>
        </p:txBody>
      </p:sp>
      <p:sp>
        <p:nvSpPr>
          <p:cNvPr id="217" name="Google Shape;217;p9"/>
          <p:cNvSpPr txBox="1">
            <a:spLocks noGrp="1"/>
          </p:cNvSpPr>
          <p:nvPr>
            <p:ph type="body" idx="1"/>
          </p:nvPr>
        </p:nvSpPr>
        <p:spPr>
          <a:xfrm>
            <a:off x="408275" y="1436123"/>
            <a:ext cx="8229600" cy="4343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70C0"/>
              </a:buClr>
              <a:buSzPts val="2200"/>
              <a:buNone/>
            </a:pPr>
            <a:r>
              <a:rPr lang="sv-SE" sz="2200" i="1" dirty="0">
                <a:solidFill>
                  <a:srgbClr val="0070C0"/>
                </a:solidFill>
              </a:rPr>
              <a:t>The Committee of Experts is invited to take note of </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the report and express its views </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the public release and availability of the </a:t>
            </a:r>
            <a:r>
              <a:rPr lang="sv-SE" sz="2200" b="1" i="1" dirty="0">
                <a:solidFill>
                  <a:srgbClr val="0070C0"/>
                </a:solidFill>
              </a:rPr>
              <a:t>ISO Geodetic Register </a:t>
            </a:r>
            <a:r>
              <a:rPr lang="sv-SE" sz="2200" i="1" dirty="0">
                <a:solidFill>
                  <a:srgbClr val="0070C0"/>
                </a:solidFill>
              </a:rPr>
              <a:t>and the progress of </a:t>
            </a:r>
            <a:r>
              <a:rPr lang="sv-SE" sz="2200" b="1" i="1" dirty="0">
                <a:solidFill>
                  <a:srgbClr val="0070C0"/>
                </a:solidFill>
              </a:rPr>
              <a:t>geodetic </a:t>
            </a:r>
            <a:r>
              <a:rPr lang="sv-SE" sz="2200" i="1" dirty="0">
                <a:solidFill>
                  <a:srgbClr val="0070C0"/>
                </a:solidFill>
              </a:rPr>
              <a:t>standards</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the revision of ISO </a:t>
            </a:r>
            <a:r>
              <a:rPr lang="sv-SE" sz="2200" b="1" i="1" dirty="0">
                <a:solidFill>
                  <a:srgbClr val="0070C0"/>
                </a:solidFill>
              </a:rPr>
              <a:t>Land Administration Domain Model (LADM</a:t>
            </a:r>
            <a:r>
              <a:rPr lang="sv-SE" sz="2200" i="1" dirty="0">
                <a:solidFill>
                  <a:srgbClr val="0070C0"/>
                </a:solidFill>
              </a:rPr>
              <a:t>)</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the </a:t>
            </a:r>
            <a:r>
              <a:rPr lang="sv-SE" sz="2200" b="1" i="1" dirty="0">
                <a:solidFill>
                  <a:srgbClr val="0070C0"/>
                </a:solidFill>
              </a:rPr>
              <a:t>OGC API standards, </a:t>
            </a:r>
            <a:r>
              <a:rPr lang="sv-SE" sz="2200" i="1" dirty="0">
                <a:solidFill>
                  <a:srgbClr val="0070C0"/>
                </a:solidFill>
              </a:rPr>
              <a:t>and the </a:t>
            </a:r>
            <a:r>
              <a:rPr lang="sv-SE" sz="2200" b="1" i="1" dirty="0">
                <a:solidFill>
                  <a:srgbClr val="0070C0"/>
                </a:solidFill>
              </a:rPr>
              <a:t>IHO S-100 framework</a:t>
            </a:r>
            <a:endParaRPr i="1" dirty="0"/>
          </a:p>
          <a:p>
            <a:pPr marL="342900" lvl="0" indent="-342900" algn="l" rtl="0">
              <a:spcBef>
                <a:spcPts val="440"/>
              </a:spcBef>
              <a:spcAft>
                <a:spcPts val="0"/>
              </a:spcAft>
              <a:buClr>
                <a:srgbClr val="0070C0"/>
              </a:buClr>
              <a:buSzPts val="2200"/>
              <a:buChar char="•"/>
            </a:pPr>
            <a:r>
              <a:rPr lang="sv-SE" sz="2200" i="1" dirty="0">
                <a:solidFill>
                  <a:srgbClr val="0070C0"/>
                </a:solidFill>
              </a:rPr>
              <a:t>and to encourage Member States to participate in the work </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on standards on </a:t>
            </a:r>
            <a:r>
              <a:rPr lang="sv-SE" sz="2200" b="1" i="1" dirty="0">
                <a:solidFill>
                  <a:srgbClr val="0070C0"/>
                </a:solidFill>
              </a:rPr>
              <a:t>Land cover &amp; Land use</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on the standard on </a:t>
            </a:r>
            <a:r>
              <a:rPr lang="sv-SE" sz="2200" b="1" i="1" dirty="0">
                <a:solidFill>
                  <a:srgbClr val="0070C0"/>
                </a:solidFill>
              </a:rPr>
              <a:t>Good practices for Address assignment</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in the </a:t>
            </a:r>
            <a:r>
              <a:rPr lang="sv-SE" sz="2200" b="1" i="1" dirty="0">
                <a:solidFill>
                  <a:srgbClr val="0070C0"/>
                </a:solidFill>
              </a:rPr>
              <a:t>Statistics Domain </a:t>
            </a:r>
            <a:r>
              <a:rPr lang="sv-SE" sz="2200" i="1" dirty="0">
                <a:solidFill>
                  <a:srgbClr val="0070C0"/>
                </a:solidFill>
              </a:rPr>
              <a:t>Working Group</a:t>
            </a:r>
            <a:endParaRPr i="1" dirty="0"/>
          </a:p>
          <a:p>
            <a:pPr marL="742950" lvl="1" indent="-285750" algn="l" rtl="0">
              <a:spcBef>
                <a:spcPts val="440"/>
              </a:spcBef>
              <a:spcAft>
                <a:spcPts val="0"/>
              </a:spcAft>
              <a:buClr>
                <a:srgbClr val="0070C0"/>
              </a:buClr>
              <a:buSzPts val="2200"/>
              <a:buChar char="–"/>
            </a:pPr>
            <a:r>
              <a:rPr lang="sv-SE" sz="2200" i="1" dirty="0">
                <a:solidFill>
                  <a:srgbClr val="0070C0"/>
                </a:solidFill>
              </a:rPr>
              <a:t>and through </a:t>
            </a:r>
            <a:r>
              <a:rPr lang="sv-SE" sz="2200" b="1" i="1" dirty="0">
                <a:solidFill>
                  <a:srgbClr val="0070C0"/>
                </a:solidFill>
              </a:rPr>
              <a:t>membership</a:t>
            </a:r>
            <a:r>
              <a:rPr lang="sv-SE" sz="2200" i="1" dirty="0">
                <a:solidFill>
                  <a:srgbClr val="0070C0"/>
                </a:solidFill>
              </a:rPr>
              <a:t> in OGC, ISO/TC 211, and IHO.</a:t>
            </a:r>
            <a:endParaRPr sz="2200" i="1" dirty="0">
              <a:solidFill>
                <a:srgbClr val="0070C0"/>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70C0"/>
              </a:buClr>
              <a:buSzPts val="3200"/>
              <a:buFont typeface="Calibri"/>
              <a:buNone/>
            </a:pPr>
            <a:r>
              <a:rPr lang="en-US" sz="3200" b="1">
                <a:solidFill>
                  <a:srgbClr val="0070C0"/>
                </a:solidFill>
              </a:rPr>
              <a:t>Objective and expected outcome</a:t>
            </a:r>
            <a:br>
              <a:rPr lang="en-US" sz="3200" b="1">
                <a:solidFill>
                  <a:srgbClr val="0070C0"/>
                </a:solidFill>
              </a:rPr>
            </a:br>
            <a:r>
              <a:rPr lang="en-US" sz="3200" b="1">
                <a:solidFill>
                  <a:srgbClr val="0070C0"/>
                </a:solidFill>
              </a:rPr>
              <a:t>Message</a:t>
            </a:r>
          </a:p>
        </p:txBody>
      </p:sp>
      <p:sp>
        <p:nvSpPr>
          <p:cNvPr id="168" name="Google Shape;168;p2"/>
          <p:cNvSpPr txBox="1">
            <a:spLocks noGrp="1"/>
          </p:cNvSpPr>
          <p:nvPr>
            <p:ph type="body" idx="1"/>
          </p:nvPr>
        </p:nvSpPr>
        <p:spPr>
          <a:xfrm>
            <a:off x="457200" y="1600201"/>
            <a:ext cx="8229600" cy="4572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70C0"/>
              </a:buClr>
              <a:buSzPts val="2400"/>
              <a:buNone/>
            </a:pPr>
            <a:r>
              <a:rPr lang="sv-SE" sz="2400" dirty="0">
                <a:solidFill>
                  <a:srgbClr val="0070C0"/>
                </a:solidFill>
              </a:rPr>
              <a:t>This side event aims to engage participants, member nations, observers, and experts in:</a:t>
            </a:r>
            <a:endParaRPr dirty="0"/>
          </a:p>
          <a:p>
            <a:pPr marL="342900" lvl="0" indent="-342900" algn="l" rtl="0">
              <a:spcBef>
                <a:spcPts val="480"/>
              </a:spcBef>
              <a:spcAft>
                <a:spcPts val="0"/>
              </a:spcAft>
              <a:buClr>
                <a:srgbClr val="0070C0"/>
              </a:buClr>
              <a:buSzPts val="2400"/>
              <a:buChar char="•"/>
            </a:pPr>
            <a:r>
              <a:rPr lang="sv-SE" sz="2400" dirty="0">
                <a:solidFill>
                  <a:srgbClr val="0070C0"/>
                </a:solidFill>
              </a:rPr>
              <a:t>raising the awareness </a:t>
            </a:r>
            <a:r>
              <a:rPr lang="sv-SE" sz="2400" dirty="0">
                <a:solidFill>
                  <a:srgbClr val="FF0000"/>
                </a:solidFill>
              </a:rPr>
              <a:t>(use standards and Standards guide)</a:t>
            </a:r>
            <a:endParaRPr dirty="0">
              <a:solidFill>
                <a:srgbClr val="FF0000"/>
              </a:solidFill>
            </a:endParaRPr>
          </a:p>
          <a:p>
            <a:pPr marL="342900" lvl="0" indent="-342900" algn="l" rtl="0">
              <a:spcBef>
                <a:spcPts val="480"/>
              </a:spcBef>
              <a:spcAft>
                <a:spcPts val="0"/>
              </a:spcAft>
              <a:buClr>
                <a:srgbClr val="0070C0"/>
              </a:buClr>
              <a:buSzPts val="2400"/>
              <a:buChar char="•"/>
            </a:pPr>
            <a:r>
              <a:rPr lang="sv-SE" sz="2400" dirty="0">
                <a:solidFill>
                  <a:srgbClr val="0070C0"/>
                </a:solidFill>
              </a:rPr>
              <a:t>identifying the needs and participating in development &amp; implementation </a:t>
            </a:r>
            <a:r>
              <a:rPr lang="sv-SE" sz="2400" dirty="0">
                <a:solidFill>
                  <a:srgbClr val="FF0000"/>
                </a:solidFill>
              </a:rPr>
              <a:t>(you are the experts)</a:t>
            </a:r>
            <a:endParaRPr dirty="0">
              <a:solidFill>
                <a:srgbClr val="FF0000"/>
              </a:solidFill>
            </a:endParaRPr>
          </a:p>
          <a:p>
            <a:pPr marL="342900" lvl="0" indent="-342900" algn="l" rtl="0">
              <a:spcBef>
                <a:spcPts val="480"/>
              </a:spcBef>
              <a:spcAft>
                <a:spcPts val="0"/>
              </a:spcAft>
              <a:buClr>
                <a:srgbClr val="0070C0"/>
              </a:buClr>
              <a:buSzPts val="2400"/>
              <a:buChar char="•"/>
            </a:pPr>
            <a:r>
              <a:rPr lang="sv-SE" sz="2400" dirty="0">
                <a:solidFill>
                  <a:srgbClr val="0070C0"/>
                </a:solidFill>
              </a:rPr>
              <a:t>assuring that the steps taken support the SDGs </a:t>
            </a:r>
            <a:endParaRPr dirty="0"/>
          </a:p>
          <a:p>
            <a:pPr marL="342900" lvl="0" indent="-342900" algn="l" rtl="0">
              <a:spcBef>
                <a:spcPts val="480"/>
              </a:spcBef>
              <a:spcAft>
                <a:spcPts val="0"/>
              </a:spcAft>
              <a:buClr>
                <a:srgbClr val="0070C0"/>
              </a:buClr>
              <a:buSzPts val="2400"/>
              <a:buChar char="•"/>
            </a:pPr>
            <a:r>
              <a:rPr lang="sv-SE" sz="2400" dirty="0">
                <a:solidFill>
                  <a:srgbClr val="0070C0"/>
                </a:solidFill>
              </a:rPr>
              <a:t>foster the discussion of the challenges </a:t>
            </a:r>
            <a:r>
              <a:rPr lang="sv-SE" sz="2400" dirty="0">
                <a:solidFill>
                  <a:srgbClr val="FF0000"/>
                </a:solidFill>
              </a:rPr>
              <a:t>(we can support, but we need to overcome barriers, i.e. need for training)</a:t>
            </a:r>
            <a:endParaRPr dirty="0">
              <a:solidFill>
                <a:srgbClr val="FF0000"/>
              </a:solidFill>
            </a:endParaRPr>
          </a:p>
          <a:p>
            <a:pPr marL="342900" lvl="0" indent="-190500" algn="l" rtl="0">
              <a:spcBef>
                <a:spcPts val="480"/>
              </a:spcBef>
              <a:spcAft>
                <a:spcPts val="0"/>
              </a:spcAft>
              <a:buClr>
                <a:schemeClr val="dk1"/>
              </a:buClr>
              <a:buSzPts val="2400"/>
              <a:buNone/>
            </a:pPr>
            <a:endParaRPr sz="2400" dirty="0">
              <a:solidFill>
                <a:srgbClr val="0070C0"/>
              </a:solidFill>
            </a:endParaRPr>
          </a:p>
          <a:p>
            <a:pPr marL="0" lvl="0" indent="0" algn="l" rtl="0">
              <a:spcBef>
                <a:spcPts val="480"/>
              </a:spcBef>
              <a:spcAft>
                <a:spcPts val="0"/>
              </a:spcAft>
              <a:buClr>
                <a:srgbClr val="0070C0"/>
              </a:buClr>
              <a:buSzPts val="2400"/>
              <a:buNone/>
            </a:pPr>
            <a:r>
              <a:rPr lang="sv-SE" sz="2400" dirty="0">
                <a:solidFill>
                  <a:srgbClr val="0070C0"/>
                </a:solidFill>
              </a:rPr>
              <a:t>We will highlight relevant parts of the GGIM9 Standards report.</a:t>
            </a:r>
            <a:endParaRPr sz="1200" dirty="0">
              <a:solidFill>
                <a:srgbClr val="0070C0"/>
              </a:solidFill>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3503</Words>
  <Application>Microsoft Office PowerPoint</Application>
  <PresentationFormat>On-screen Show (4:3)</PresentationFormat>
  <Paragraphs>446</Paragraphs>
  <Slides>54</Slides>
  <Notes>47</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54</vt:i4>
      </vt:variant>
    </vt:vector>
  </HeadingPairs>
  <TitlesOfParts>
    <vt:vector size="62" baseType="lpstr">
      <vt:lpstr>48b362+SourceSansPro</vt:lpstr>
      <vt:lpstr>Arial</vt:lpstr>
      <vt:lpstr>Calibri</vt:lpstr>
      <vt:lpstr>inherit</vt:lpstr>
      <vt:lpstr>Libre Franklin Medium</vt:lpstr>
      <vt:lpstr>Trebuchet MS</vt:lpstr>
      <vt:lpstr>Office Theme</vt:lpstr>
      <vt:lpstr>Office Theme</vt:lpstr>
      <vt:lpstr>    Joint Group on Standards Side Event - Geospatial Standards in Action  Monday August 5th 2019 at 16:00pm – 18:00pm Venue: Conf. Room 5 (General Assembly Building) UN Headquarters, New York </vt:lpstr>
      <vt:lpstr>Agenda This side event is linked to UN-GGIM 9th session agenda item 15 on Thursday</vt:lpstr>
      <vt:lpstr>Cooperation</vt:lpstr>
      <vt:lpstr>International Organization for Standardization (ISO)</vt:lpstr>
      <vt:lpstr>International Hydrographic Organization (IHO)</vt:lpstr>
      <vt:lpstr>Open Geospatial Consortium</vt:lpstr>
      <vt:lpstr>UN-GGIM 2018 Decision 8/107  Implementation and adoption of standards </vt:lpstr>
      <vt:lpstr>UN-GGIM 2019 Standards report  Points for discussion</vt:lpstr>
      <vt:lpstr>Objective and expected outcome Message</vt:lpstr>
      <vt:lpstr>Overview of Standards work  supporting  the UN</vt:lpstr>
      <vt:lpstr>Areas of SDO support to UNGGIM</vt:lpstr>
      <vt:lpstr>Standards are applicable to SDGs</vt:lpstr>
      <vt:lpstr>Standards support Fundamental data   (which support SDGs)</vt:lpstr>
      <vt:lpstr>Standards support  Integrated Geospatial Information Framework (which support SDGs)</vt:lpstr>
      <vt:lpstr>Overview of SDO support to UN-GGIM groups (which support SDGs)</vt:lpstr>
      <vt:lpstr>Other contributions</vt:lpstr>
      <vt:lpstr>A Guide to the Role of Geospatial Standards &amp;  Standards Recommendations by Tier</vt:lpstr>
      <vt:lpstr>PowerPoint Presentation</vt:lpstr>
      <vt:lpstr>Examples of ideas from the survey 2018 concerning training</vt:lpstr>
      <vt:lpstr>Discussion</vt:lpstr>
      <vt:lpstr>Standards work with the UN  IHO OGC ISO/TC 211</vt:lpstr>
      <vt:lpstr>IHO´s S-100 Framework Standard supports the design of interoperable marine data products based on ISO modelling paradigms</vt:lpstr>
      <vt:lpstr>IHO offers ISO 19100 compliant tools for creation and maintenance of marine data product specifications</vt:lpstr>
      <vt:lpstr>IHO tools are open for other marine science, enginereering and administrative domains</vt:lpstr>
      <vt:lpstr>The S-100 family of marine data product specifications allows flexibility in encoding to interface with OGC service standards</vt:lpstr>
      <vt:lpstr>PowerPoint Presentation</vt:lpstr>
      <vt:lpstr>New OGC Domain Working Groups </vt:lpstr>
      <vt:lpstr>OGC Innovation Initiatives</vt:lpstr>
      <vt:lpstr>OGC API - The Next Generation of  OGC Standards</vt:lpstr>
      <vt:lpstr>OGC API - The Next Generation of  OGC Standards</vt:lpstr>
      <vt:lpstr>OGC API - The Next Generation of  OGC Standards</vt:lpstr>
      <vt:lpstr>OGC Technology Trends / Forecasting</vt:lpstr>
      <vt:lpstr>OGC Technology Trends / Forecasting MindMap</vt:lpstr>
      <vt:lpstr>OGC Technology Trends / Forecasting</vt:lpstr>
      <vt:lpstr>ISO/TC 211 projects to support the UN</vt:lpstr>
      <vt:lpstr>Land Administration Domain model  (LADM)</vt:lpstr>
      <vt:lpstr>LADM cont.</vt:lpstr>
      <vt:lpstr>LADM cont.</vt:lpstr>
      <vt:lpstr>Land Cover and Land Use</vt:lpstr>
      <vt:lpstr>Addressing</vt:lpstr>
      <vt:lpstr>Addressing –  How to assign addresses</vt:lpstr>
      <vt:lpstr>Geodesy Standards</vt:lpstr>
      <vt:lpstr>ISO Geodetic Registry https://registry.isotc211.org</vt:lpstr>
      <vt:lpstr>Geodesy Standards</vt:lpstr>
      <vt:lpstr>OGC Marine Limits &amp; Boundaries Pilot</vt:lpstr>
      <vt:lpstr>Goal</vt:lpstr>
      <vt:lpstr>OGC Maritime Limits &amp; Boundaries </vt:lpstr>
      <vt:lpstr>Schedule</vt:lpstr>
      <vt:lpstr>Phase 1</vt:lpstr>
      <vt:lpstr>Phase 2</vt:lpstr>
      <vt:lpstr>Phase 2 (cont’d)</vt:lpstr>
      <vt:lpstr>For More Information</vt:lpstr>
      <vt:lpstr>How to get involved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Joint Group on Standards Side Event - Geospatial Standards in Action  Monday August 5th 2019 at 16:00pm – 18:00pm Venue: Conf. Room 5 (General Assembly Building) UN Headquarters, New York </dc:title>
  <dc:creator>Cecille Blake</dc:creator>
  <cp:lastModifiedBy>Mark Reichardt</cp:lastModifiedBy>
  <cp:revision>18</cp:revision>
  <dcterms:created xsi:type="dcterms:W3CDTF">2015-06-11T21:31:00Z</dcterms:created>
  <dcterms:modified xsi:type="dcterms:W3CDTF">2021-11-15T20:30:35Z</dcterms:modified>
</cp:coreProperties>
</file>